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98" r:id="rId2"/>
    <p:sldId id="280" r:id="rId3"/>
    <p:sldId id="274" r:id="rId4"/>
    <p:sldId id="281" r:id="rId5"/>
    <p:sldId id="282" r:id="rId6"/>
    <p:sldId id="283" r:id="rId7"/>
    <p:sldId id="284" r:id="rId8"/>
    <p:sldId id="294" r:id="rId9"/>
    <p:sldId id="296" r:id="rId10"/>
    <p:sldId id="297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</p:sldIdLst>
  <p:sldSz cx="17068800" cy="9601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3766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7533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130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506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88336" algn="l" defTabSz="107533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3226003" algn="l" defTabSz="107533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763670" algn="l" defTabSz="107533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4301338" algn="l" defTabSz="107533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A06AA"/>
    <a:srgbClr val="66FF33"/>
    <a:srgbClr val="4C5709"/>
    <a:srgbClr val="5F0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720" y="72"/>
      </p:cViewPr>
      <p:guideLst>
        <p:guide orient="horz" pos="3024"/>
        <p:guide pos="53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0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11CD0-F59C-4A2D-A751-4FFC16C9C24A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F19DDB-DAE3-4A69-93A6-7DECE46C7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rtl="0" eaLnBrk="0" fontAlgn="base" hangingPunct="0">
      <a:spcBef>
        <a:spcPct val="30000"/>
      </a:spcBef>
      <a:spcAft>
        <a:spcPct val="0"/>
      </a:spcAft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rtl="0" eaLnBrk="0" fontAlgn="base" hangingPunct="0">
      <a:spcBef>
        <a:spcPct val="30000"/>
      </a:spcBef>
      <a:spcAft>
        <a:spcPct val="0"/>
      </a:spcAft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rtl="0" eaLnBrk="0" fontAlgn="base" hangingPunct="0">
      <a:spcBef>
        <a:spcPct val="30000"/>
      </a:spcBef>
      <a:spcAft>
        <a:spcPct val="0"/>
      </a:spcAft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rtl="0" eaLnBrk="0" fontAlgn="base" hangingPunct="0">
      <a:spcBef>
        <a:spcPct val="30000"/>
      </a:spcBef>
      <a:spcAft>
        <a:spcPct val="0"/>
      </a:spcAft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2982601"/>
            <a:ext cx="1450848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0928A-3E67-44B9-AADB-23A44971B04B}" type="datetime10">
              <a:rPr lang="en-US" smtClean="0"/>
              <a:t>19:13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B1CB-C293-48A6-AC96-B15327072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057F9-2CB5-48B7-8618-10968070C38F}" type="datetime10">
              <a:rPr lang="en-US" smtClean="0"/>
              <a:t>19:13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99EF-8FD0-45D5-8913-DFCAB7E7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499"/>
            <a:ext cx="384048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499"/>
            <a:ext cx="1123696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D11D9-22F3-4C59-A00B-597610DEE1DD}" type="datetime10">
              <a:rPr lang="en-US" smtClean="0"/>
              <a:t>19:13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CC76-CD98-4E35-BCEE-12C9FF21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761A4-1C8D-415D-A5B1-3CAE20794C9B}" type="datetime10">
              <a:rPr lang="en-US" smtClean="0"/>
              <a:t>19:13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7A9E-C853-4051-AB5F-8AC7EF9DF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66"/>
            <a:ext cx="14508480" cy="19069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5EFDD-EFF6-4482-96D5-1899DC289999}" type="datetime10">
              <a:rPr lang="en-US" smtClean="0"/>
              <a:t>19:13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870-6EE7-4168-AB23-165D4C52D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2240285"/>
            <a:ext cx="7538720" cy="6336348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6640" y="2240285"/>
            <a:ext cx="7538720" cy="6336348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09A3C-9BE9-48D6-A62A-704D1E0A9151}" type="datetime10">
              <a:rPr lang="en-US" smtClean="0"/>
              <a:t>19:13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852-F2A9-4F98-84A0-23E31E5D0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18" y="2149159"/>
            <a:ext cx="7544647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18" y="3044826"/>
            <a:ext cx="7544647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A797E-48C4-4673-9926-006285B266C4}" type="datetime10">
              <a:rPr lang="en-US" smtClean="0"/>
              <a:t>19:13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369B-C5E8-4E3D-9B1A-4AFC87443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29804-B6CA-49B9-9E53-3D67E3D1A6F6}" type="datetime10">
              <a:rPr lang="en-US" smtClean="0"/>
              <a:t>19:13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F77-DE65-4F7C-9331-296F7D4EA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E9418-DDC6-4474-9367-2169CF4A1B34}" type="datetime10">
              <a:rPr lang="en-US" smtClean="0"/>
              <a:t>19:13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724D-2E4D-4A2F-BCD9-2D8097A4B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3" y="382270"/>
            <a:ext cx="5615517" cy="16268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7" y="382275"/>
            <a:ext cx="9541933" cy="819435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3" y="2009145"/>
            <a:ext cx="5615517" cy="6567488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18F10-6A77-4F07-8830-C12A03DE01E0}" type="datetime10">
              <a:rPr lang="en-US" smtClean="0"/>
              <a:t>19:13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433-B067-4168-AC36-9EE4D993F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B0B83-69D0-4EA4-BF16-CF46FE87B2F9}" type="datetime10">
              <a:rPr lang="en-US" smtClean="0"/>
              <a:t>19:13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1A48-B72E-42BE-9225-4C9E2FD68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40" y="384493"/>
            <a:ext cx="1536192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2240285"/>
            <a:ext cx="1536192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" y="8898896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553AF-0D0F-4D04-A881-9AED5C98BF2E}" type="datetime10">
              <a:rPr lang="en-US" smtClean="0"/>
              <a:t>19:13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1840" y="8898896"/>
            <a:ext cx="54051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32640" y="8898896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9A80-3A15-43B1-94D8-F6079A81C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ctr" defTabSz="96012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0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0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7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3.wmf"/><Relationship Id="rId4" Type="http://schemas.openxmlformats.org/officeDocument/2006/relationships/image" Target="../media/image76.png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7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image" Target="../media/image105.PNG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0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ChangeArrowheads="1"/>
          </p:cNvSpPr>
          <p:nvPr/>
        </p:nvSpPr>
        <p:spPr bwMode="auto">
          <a:xfrm>
            <a:off x="12274868" y="2320290"/>
            <a:ext cx="160020" cy="16002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252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11874818" y="2060258"/>
            <a:ext cx="160020" cy="16002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252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8334374" y="4176194"/>
            <a:ext cx="160020" cy="16002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252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77" name="Picture 6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36" y="1200154"/>
            <a:ext cx="1360171" cy="13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32134" y="6999211"/>
            <a:ext cx="1360170" cy="13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94820" y="1200154"/>
            <a:ext cx="1440180" cy="13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976497" y="7042550"/>
            <a:ext cx="1360170" cy="13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60" y="7040880"/>
            <a:ext cx="5520690" cy="13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890" y="5118974"/>
            <a:ext cx="88011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40" y="5142310"/>
            <a:ext cx="88011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11" name="Rectangle 15"/>
          <p:cNvSpPr>
            <a:spLocks noChangeArrowheads="1"/>
          </p:cNvSpPr>
          <p:nvPr/>
        </p:nvSpPr>
        <p:spPr bwMode="gray">
          <a:xfrm>
            <a:off x="3733800" y="3600450"/>
            <a:ext cx="96012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vi-VN" sz="4200" b="1" i="1">
              <a:solidFill>
                <a:srgbClr val="FF9933"/>
              </a:solidFill>
            </a:endParaRPr>
          </a:p>
        </p:txBody>
      </p:sp>
      <p:pic>
        <p:nvPicPr>
          <p:cNvPr id="3089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900" y="7600950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D80EE-39E4-4442-BA7F-82815A546384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9069"/>
      </p:ext>
    </p:extLst>
  </p:cSld>
  <p:clrMapOvr>
    <a:masterClrMapping/>
  </p:clrMapOvr>
  <p:transition spd="slow" advTm="183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65" y="186873"/>
            <a:ext cx="160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876878"/>
              </p:ext>
            </p:extLst>
          </p:nvPr>
        </p:nvGraphicFramePr>
        <p:xfrm>
          <a:off x="1800282" y="1066327"/>
          <a:ext cx="5095818" cy="137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5" name="Equation" r:id="rId3" imgW="1460160" imgH="393480" progId="Equation.DSMT4">
                  <p:embed/>
                </p:oleObj>
              </mc:Choice>
              <mc:Fallback>
                <p:oleObj name="Equation" r:id="rId3" imgW="146016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82" y="1066327"/>
                        <a:ext cx="5095818" cy="13736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65" y="2761658"/>
            <a:ext cx="193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5673" y="2974655"/>
            <a:ext cx="268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275663"/>
              </p:ext>
            </p:extLst>
          </p:nvPr>
        </p:nvGraphicFramePr>
        <p:xfrm>
          <a:off x="6661592" y="2165775"/>
          <a:ext cx="5902455" cy="115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6" name="Equation" r:id="rId5" imgW="2019240" imgH="393480" progId="Equation.DSMT4">
                  <p:embed/>
                </p:oleObj>
              </mc:Choice>
              <mc:Fallback>
                <p:oleObj name="Equation" r:id="rId5" imgW="20192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592" y="2165775"/>
                        <a:ext cx="5902455" cy="11507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8191" y="3417744"/>
            <a:ext cx="1052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MC = BCNN(5,35,20,28,7) = 140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87715" y="3653790"/>
          <a:ext cx="960120" cy="20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7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7715" y="3653790"/>
                        <a:ext cx="960120" cy="208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132822"/>
              </p:ext>
            </p:extLst>
          </p:nvPr>
        </p:nvGraphicFramePr>
        <p:xfrm>
          <a:off x="544289" y="4426819"/>
          <a:ext cx="15654685" cy="114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8" name="Equation" r:id="rId9" imgW="5397480" imgH="393480" progId="Equation.DSMT4">
                  <p:embed/>
                </p:oleObj>
              </mc:Choice>
              <mc:Fallback>
                <p:oleObj name="Equation" r:id="rId9" imgW="53974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89" y="4426819"/>
                        <a:ext cx="15654685" cy="11418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51159" y="6742105"/>
            <a:ext cx="925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nên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708281"/>
              </p:ext>
            </p:extLst>
          </p:nvPr>
        </p:nvGraphicFramePr>
        <p:xfrm>
          <a:off x="2989756" y="6466393"/>
          <a:ext cx="4372269" cy="9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9" name="Equation" r:id="rId11" imgW="1866600" imgH="393480" progId="Equation.DSMT4">
                  <p:embed/>
                </p:oleObj>
              </mc:Choice>
              <mc:Fallback>
                <p:oleObj name="Equation" r:id="rId11" imgW="18666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756" y="6466393"/>
                        <a:ext cx="4372269" cy="9220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826773"/>
              </p:ext>
            </p:extLst>
          </p:nvPr>
        </p:nvGraphicFramePr>
        <p:xfrm>
          <a:off x="9801224" y="7983578"/>
          <a:ext cx="5225409" cy="115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0" name="Equation" r:id="rId13" imgW="1777680" imgH="393480" progId="Equation.DSMT4">
                  <p:embed/>
                </p:oleObj>
              </mc:Choice>
              <mc:Fallback>
                <p:oleObj name="Equation" r:id="rId13" imgW="17776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1224" y="7983578"/>
                        <a:ext cx="5225409" cy="11565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2526B-F99B-44B1-90FB-D1788D09A42B}" type="datetime10">
              <a:rPr lang="en-US" smtClean="0"/>
              <a:t>19:13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89748" y="2065753"/>
            <a:ext cx="11859873" cy="34532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360" b="1" i="1" dirty="0" err="1">
                <a:solidFill>
                  <a:srgbClr val="FF0000"/>
                </a:solidFill>
                <a:cs typeface="Times New Roman" pitchFamily="18" charset="0"/>
              </a:rPr>
              <a:t>Lưu</a:t>
            </a:r>
            <a:r>
              <a:rPr lang="en-US" altLang="en-US" sz="3360" b="1" i="1" dirty="0">
                <a:solidFill>
                  <a:srgbClr val="FF0000"/>
                </a:solidFill>
                <a:cs typeface="Times New Roman" pitchFamily="18" charset="0"/>
              </a:rPr>
              <a:t> ý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360" b="1" i="1" dirty="0">
                <a:cs typeface="Times New Roman" pitchFamily="18" charset="0"/>
              </a:rPr>
              <a:t>* </a:t>
            </a:r>
            <a:r>
              <a:rPr lang="vi-VN" altLang="en-US" sz="3360" b="1" i="1" dirty="0">
                <a:cs typeface="Times New Roman" pitchFamily="18" charset="0"/>
              </a:rPr>
              <a:t>Trước khi quy đồng chúng ta nên</a:t>
            </a:r>
            <a:r>
              <a:rPr lang="en-US" altLang="en-US" sz="3360" dirty="0">
                <a:cs typeface="Times New Roman" pitchFamily="18" charset="0"/>
              </a:rPr>
              <a:t>: 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360" dirty="0">
                <a:cs typeface="Times New Roman" pitchFamily="18" charset="0"/>
              </a:rPr>
              <a:t>+</a:t>
            </a:r>
            <a:r>
              <a:rPr lang="vi-VN" altLang="en-US" sz="3360" dirty="0">
                <a:cs typeface="Times New Roman" pitchFamily="18" charset="0"/>
              </a:rPr>
              <a:t> Chuyển các phân số có </a:t>
            </a:r>
            <a:r>
              <a:rPr lang="vi-VN" altLang="en-US" sz="3360" dirty="0">
                <a:solidFill>
                  <a:srgbClr val="FF0000"/>
                </a:solidFill>
                <a:cs typeface="Times New Roman" pitchFamily="18" charset="0"/>
              </a:rPr>
              <a:t>mẫu</a:t>
            </a:r>
            <a:r>
              <a:rPr lang="vi-VN" altLang="en-US" sz="3360" dirty="0">
                <a:cs typeface="Times New Roman" pitchFamily="18" charset="0"/>
              </a:rPr>
              <a:t> </a:t>
            </a:r>
            <a:r>
              <a:rPr lang="vi-VN" altLang="en-US" sz="3360" dirty="0">
                <a:solidFill>
                  <a:srgbClr val="FF0000"/>
                </a:solidFill>
                <a:cs typeface="Times New Roman" pitchFamily="18" charset="0"/>
              </a:rPr>
              <a:t>âm</a:t>
            </a:r>
            <a:r>
              <a:rPr lang="vi-VN" altLang="en-US" sz="3360" dirty="0">
                <a:cs typeface="Times New Roman" pitchFamily="18" charset="0"/>
              </a:rPr>
              <a:t> thành các phân số bằng nó có </a:t>
            </a:r>
            <a:r>
              <a:rPr lang="vi-VN" altLang="en-US" sz="3360" dirty="0">
                <a:solidFill>
                  <a:srgbClr val="FF0000"/>
                </a:solidFill>
                <a:cs typeface="Times New Roman" pitchFamily="18" charset="0"/>
              </a:rPr>
              <a:t>mẫu</a:t>
            </a:r>
            <a:r>
              <a:rPr lang="vi-VN" altLang="en-US" sz="3360" dirty="0">
                <a:cs typeface="Times New Roman" pitchFamily="18" charset="0"/>
              </a:rPr>
              <a:t> </a:t>
            </a:r>
            <a:r>
              <a:rPr lang="vi-VN" altLang="en-US" sz="3360" dirty="0">
                <a:solidFill>
                  <a:srgbClr val="FF0000"/>
                </a:solidFill>
                <a:cs typeface="Times New Roman" pitchFamily="18" charset="0"/>
              </a:rPr>
              <a:t>dương</a:t>
            </a:r>
            <a:r>
              <a:rPr lang="en-US" altLang="en-US" sz="3360" dirty="0"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360" dirty="0">
                <a:cs typeface="Times New Roman" pitchFamily="18" charset="0"/>
              </a:rPr>
              <a:t>+</a:t>
            </a:r>
            <a:r>
              <a:rPr lang="vi-VN" altLang="en-US" sz="3360" dirty="0">
                <a:cs typeface="Times New Roman" pitchFamily="18" charset="0"/>
              </a:rPr>
              <a:t> Rút gọn các phân số đến </a:t>
            </a:r>
            <a:r>
              <a:rPr lang="vi-VN" altLang="en-US" sz="3360" dirty="0">
                <a:solidFill>
                  <a:srgbClr val="FF0000"/>
                </a:solidFill>
                <a:cs typeface="Times New Roman" pitchFamily="18" charset="0"/>
              </a:rPr>
              <a:t>tối giản</a:t>
            </a:r>
            <a:r>
              <a:rPr lang="en-US" altLang="en-US" sz="3360" dirty="0">
                <a:cs typeface="Times New Roman" pitchFamily="18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B5975-D47E-47AC-927C-6AFF50CEB4B7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92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66700" y="1288496"/>
            <a:ext cx="16935450" cy="6137976"/>
            <a:chOff x="925343" y="2074390"/>
            <a:chExt cx="8192530" cy="41139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Vertical Scroll 4"/>
            <p:cNvSpPr/>
            <p:nvPr/>
          </p:nvSpPr>
          <p:spPr>
            <a:xfrm>
              <a:off x="925343" y="2074390"/>
              <a:ext cx="8192530" cy="4113925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524432" y="2638693"/>
              <a:ext cx="7593441" cy="31252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alt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Quy</a:t>
              </a:r>
              <a:r>
                <a:rPr lang="en-US" alt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tắc</a:t>
              </a:r>
              <a:r>
                <a:rPr lang="en-US" alt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  <a:r>
                <a:rPr lang="en-US" altLang="en-US" sz="5400" b="1" dirty="0">
                  <a:latin typeface="Times New Roman" panose="02020603050405020304" pitchFamily="18" charset="0"/>
                </a:rPr>
                <a:t> 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en-US" altLang="en-US" sz="5400" dirty="0" err="1">
                  <a:latin typeface="Times New Roman" panose="02020603050405020304" pitchFamily="18" charset="0"/>
                </a:rPr>
                <a:t>Muốn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so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sánh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cùng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ta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viết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chúng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dưới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dạng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cùng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dương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rồi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so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sánh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tử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với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nhau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: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tử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hơn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thì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đó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hơn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0226" y="239179"/>
            <a:ext cx="1367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So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817BF-0D65-4881-8C7B-F0D1F1725335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9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82" name="Rectangle 170"/>
          <p:cNvSpPr>
            <a:spLocks noChangeArrowheads="1"/>
          </p:cNvSpPr>
          <p:nvPr/>
        </p:nvSpPr>
        <p:spPr bwMode="auto">
          <a:xfrm>
            <a:off x="6909754" y="3131503"/>
            <a:ext cx="220916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80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endParaRPr lang="en-US" altLang="en-US" sz="448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227695" y="4002724"/>
            <a:ext cx="0" cy="5098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62469" y="341284"/>
            <a:ext cx="838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So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2125" y="1079303"/>
            <a:ext cx="12067821" cy="2035035"/>
            <a:chOff x="-972482" y="770932"/>
            <a:chExt cx="8619872" cy="1453597"/>
          </a:xfrm>
        </p:grpSpPr>
        <p:grpSp>
          <p:nvGrpSpPr>
            <p:cNvPr id="2" name="Group 1"/>
            <p:cNvGrpSpPr/>
            <p:nvPr/>
          </p:nvGrpSpPr>
          <p:grpSpPr>
            <a:xfrm>
              <a:off x="-972482" y="770932"/>
              <a:ext cx="8619872" cy="1264043"/>
              <a:chOff x="-972482" y="770932"/>
              <a:chExt cx="8619872" cy="1264043"/>
            </a:xfrm>
          </p:grpSpPr>
          <p:sp>
            <p:nvSpPr>
              <p:cNvPr id="10277" name="Text Box 9"/>
              <p:cNvSpPr txBox="1">
                <a:spLocks noChangeArrowheads="1"/>
              </p:cNvSpPr>
              <p:nvPr/>
            </p:nvSpPr>
            <p:spPr bwMode="auto">
              <a:xfrm>
                <a:off x="-972482" y="865588"/>
                <a:ext cx="6769211" cy="105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 dirty="0" err="1">
                    <a:latin typeface="Times New Roman" pitchFamily="18" charset="0"/>
                  </a:rPr>
                  <a:t>Luyện</a:t>
                </a:r>
                <a:r>
                  <a:rPr lang="en-US" altLang="en-US" sz="3600" dirty="0">
                    <a:latin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</a:rPr>
                  <a:t>tập</a:t>
                </a:r>
                <a:r>
                  <a:rPr lang="en-US" altLang="en-US" sz="3600" dirty="0">
                    <a:latin typeface="Times New Roman" pitchFamily="18" charset="0"/>
                  </a:rPr>
                  <a:t> 3: So </a:t>
                </a:r>
                <a:r>
                  <a:rPr lang="en-US" altLang="en-US" sz="3600" dirty="0" err="1">
                    <a:latin typeface="Times New Roman" pitchFamily="18" charset="0"/>
                  </a:rPr>
                  <a:t>sánh</a:t>
                </a:r>
                <a:r>
                  <a:rPr lang="en-US" altLang="en-US" sz="3600" dirty="0">
                    <a:latin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</a:rPr>
                  <a:t>các</a:t>
                </a:r>
                <a:r>
                  <a:rPr lang="en-US" altLang="en-US" sz="3600" dirty="0">
                    <a:latin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</a:rPr>
                  <a:t>phân</a:t>
                </a:r>
                <a:r>
                  <a:rPr lang="en-US" altLang="en-US" sz="3600" dirty="0">
                    <a:latin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</a:rPr>
                  <a:t>số</a:t>
                </a:r>
                <a:r>
                  <a:rPr lang="en-US" altLang="en-US" sz="3600" dirty="0">
                    <a:latin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</a:rPr>
                  <a:t>sau</a:t>
                </a:r>
                <a:r>
                  <a:rPr lang="en-US" altLang="en-US" sz="3600" dirty="0">
                    <a:latin typeface="Times New Roman" pitchFamily="18" charset="0"/>
                  </a:rPr>
                  <a:t>: a)       </a:t>
                </a:r>
                <a:r>
                  <a:rPr lang="en-US" altLang="en-US" sz="3600" dirty="0" err="1">
                    <a:latin typeface="Times New Roman" pitchFamily="18" charset="0"/>
                  </a:rPr>
                  <a:t>và</a:t>
                </a:r>
                <a:r>
                  <a:rPr lang="en-US" altLang="en-US" sz="3600" dirty="0">
                    <a:latin typeface="Times New Roman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 dirty="0">
                    <a:latin typeface="Times New Roman" pitchFamily="18" charset="0"/>
                  </a:rPr>
                  <a:t>                                               </a:t>
                </a:r>
              </a:p>
            </p:txBody>
          </p: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1776453"/>
                  </p:ext>
                </p:extLst>
              </p:nvPr>
            </p:nvGraphicFramePr>
            <p:xfrm>
              <a:off x="4498072" y="787022"/>
              <a:ext cx="370587" cy="718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730" name="Equation" r:id="rId3" imgW="203040" imgH="393480" progId="Equation.DSMT4">
                      <p:embed/>
                    </p:oleObj>
                  </mc:Choice>
                  <mc:Fallback>
                    <p:oleObj name="Equation" r:id="rId3" imgW="203040" imgH="393480" progId="Equation.DSMT4">
                      <p:embed/>
                      <p:pic>
                        <p:nvPicPr>
                          <p:cNvPr id="46" name="Object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8072" y="787022"/>
                            <a:ext cx="370587" cy="718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5656406"/>
                  </p:ext>
                </p:extLst>
              </p:nvPr>
            </p:nvGraphicFramePr>
            <p:xfrm>
              <a:off x="5528825" y="770932"/>
              <a:ext cx="370587" cy="718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731" name="Equation" r:id="rId5" imgW="203040" imgH="393480" progId="Equation.DSMT4">
                      <p:embed/>
                    </p:oleObj>
                  </mc:Choice>
                  <mc:Fallback>
                    <p:oleObj name="Equation" r:id="rId5" imgW="203040" imgH="393480" progId="Equation.DSMT4">
                      <p:embed/>
                      <p:pic>
                        <p:nvPicPr>
                          <p:cNvPr id="47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28825" y="770932"/>
                            <a:ext cx="370587" cy="718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TextBox 47"/>
              <p:cNvSpPr txBox="1"/>
              <p:nvPr/>
            </p:nvSpPr>
            <p:spPr>
              <a:xfrm>
                <a:off x="3989790" y="1599691"/>
                <a:ext cx="3657600" cy="435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60" dirty="0">
                    <a:latin typeface="Times New Roman" pitchFamily="18" charset="0"/>
                    <a:cs typeface="Times New Roman" pitchFamily="18" charset="0"/>
                  </a:rPr>
                  <a:t>b)      </a:t>
                </a:r>
                <a:r>
                  <a:rPr lang="en-US" sz="336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36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p:grp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3443771"/>
                </p:ext>
              </p:extLst>
            </p:nvPr>
          </p:nvGraphicFramePr>
          <p:xfrm>
            <a:off x="4393323" y="1506514"/>
            <a:ext cx="393750" cy="718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32" name="Equation" r:id="rId7" imgW="215640" imgH="393480" progId="Equation.DSMT4">
                    <p:embed/>
                  </p:oleObj>
                </mc:Choice>
                <mc:Fallback>
                  <p:oleObj name="Equation" r:id="rId7" imgW="215640" imgH="39348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3323" y="1506514"/>
                          <a:ext cx="393750" cy="718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30716"/>
                </p:ext>
              </p:extLst>
            </p:nvPr>
          </p:nvGraphicFramePr>
          <p:xfrm>
            <a:off x="5320369" y="1472698"/>
            <a:ext cx="416911" cy="71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33" name="Equation" r:id="rId9" imgW="228600" imgH="393480" progId="Equation.DSMT4">
                    <p:embed/>
                  </p:oleObj>
                </mc:Choice>
                <mc:Fallback>
                  <p:oleObj name="Equation" r:id="rId9" imgW="228600" imgH="393480" progId="Equation.DSMT4">
                    <p:embed/>
                    <p:pic>
                      <p:nvPicPr>
                        <p:cNvPr id="5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369" y="1472698"/>
                          <a:ext cx="416911" cy="718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371192" y="3625428"/>
            <a:ext cx="7043531" cy="3632622"/>
            <a:chOff x="79375" y="2700338"/>
            <a:chExt cx="4313948" cy="2008300"/>
          </a:xfrm>
        </p:grpSpPr>
        <p:sp>
          <p:nvSpPr>
            <p:cNvPr id="10281" name="Text Box 19"/>
            <p:cNvSpPr txBox="1">
              <a:spLocks noChangeArrowheads="1"/>
            </p:cNvSpPr>
            <p:nvPr/>
          </p:nvSpPr>
          <p:spPr bwMode="auto">
            <a:xfrm>
              <a:off x="79375" y="2700338"/>
              <a:ext cx="607108" cy="435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360" dirty="0">
                  <a:latin typeface="Times New Roman" pitchFamily="18" charset="0"/>
                </a:rPr>
                <a:t>a)</a:t>
              </a:r>
              <a:endParaRPr lang="en-US" altLang="en-US" sz="3360" dirty="0"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924" y="2711670"/>
              <a:ext cx="3962399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BCNN(10,15) = 30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350561" y="3290997"/>
            <a:ext cx="1522651" cy="629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34" name="Equation" r:id="rId11" imgW="952200" imgH="393480" progId="Equation.DSMT4">
                    <p:embed/>
                  </p:oleObj>
                </mc:Choice>
                <mc:Fallback>
                  <p:oleObj name="Equation" r:id="rId11" imgW="952200" imgH="39348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61" y="3290997"/>
                          <a:ext cx="1522651" cy="629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2267606" y="3290996"/>
            <a:ext cx="1542953" cy="629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35" name="Equation" r:id="rId13" imgW="965160" imgH="393480" progId="Equation.DSMT4">
                    <p:embed/>
                  </p:oleObj>
                </mc:Choice>
                <mc:Fallback>
                  <p:oleObj name="Equation" r:id="rId13" imgW="965160" imgH="39348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606" y="3290996"/>
                          <a:ext cx="1542953" cy="629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26124" y="4120055"/>
              <a:ext cx="4025462" cy="33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21 &lt; 22 </a:t>
              </a:r>
              <a:r>
                <a:rPr lang="en-US" sz="3360" err="1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336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vi-VN" sz="336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360" smtClean="0">
                  <a:latin typeface="Times New Roman" pitchFamily="18" charset="0"/>
                  <a:cs typeface="Times New Roman" pitchFamily="18" charset="0"/>
                </a:rPr>
                <a:t>hay  </a:t>
              </a:r>
              <a:endParaRPr lang="en-US" sz="336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7162264"/>
                </p:ext>
              </p:extLst>
            </p:nvPr>
          </p:nvGraphicFramePr>
          <p:xfrm>
            <a:off x="1795281" y="4003578"/>
            <a:ext cx="872987" cy="629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36" name="Equation" r:id="rId15" imgW="545760" imgH="393480" progId="Equation.DSMT4">
                    <p:embed/>
                  </p:oleObj>
                </mc:Choice>
                <mc:Fallback>
                  <p:oleObj name="Equation" r:id="rId15" imgW="545760" imgH="3934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281" y="4003578"/>
                          <a:ext cx="872987" cy="629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3547236" y="4079276"/>
            <a:ext cx="812080" cy="629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37" name="Equation" r:id="rId17" imgW="507960" imgH="393480" progId="Equation.DSMT4">
                    <p:embed/>
                  </p:oleObj>
                </mc:Choice>
                <mc:Fallback>
                  <p:oleObj name="Equation" r:id="rId17" imgW="507960" imgH="3934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7236" y="4079276"/>
                          <a:ext cx="812080" cy="629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902373" y="3405351"/>
              <a:ext cx="357352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27024" y="3788748"/>
            <a:ext cx="7389226" cy="3793152"/>
            <a:chOff x="4423874" y="2706248"/>
            <a:chExt cx="4562475" cy="2065455"/>
          </a:xfrm>
        </p:grpSpPr>
        <p:sp>
          <p:nvSpPr>
            <p:cNvPr id="99" name="Text Box 19"/>
            <p:cNvSpPr txBox="1">
              <a:spLocks noChangeArrowheads="1"/>
            </p:cNvSpPr>
            <p:nvPr/>
          </p:nvSpPr>
          <p:spPr bwMode="auto">
            <a:xfrm>
              <a:off x="4423874" y="2706248"/>
              <a:ext cx="4562475" cy="435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360" dirty="0">
                  <a:latin typeface="Times New Roman" pitchFamily="18" charset="0"/>
                </a:rPr>
                <a:t>b)</a:t>
              </a:r>
              <a:r>
                <a:rPr lang="en-US" altLang="en-US" sz="3360" dirty="0">
                  <a:latin typeface="Times New Roman" pitchFamily="18" charset="0"/>
                </a:rPr>
                <a:t>  BCNN (8,24) = 24 </a:t>
              </a:r>
              <a:r>
                <a:rPr lang="en-US" altLang="en-US" sz="3360" dirty="0" err="1">
                  <a:latin typeface="Times New Roman" pitchFamily="18" charset="0"/>
                </a:rPr>
                <a:t>nên</a:t>
              </a:r>
              <a:r>
                <a:rPr lang="en-US" altLang="en-US" sz="3360" dirty="0">
                  <a:latin typeface="Times New Roman" pitchFamily="18" charset="0"/>
                </a:rPr>
                <a:t> </a:t>
              </a:r>
              <a:r>
                <a:rPr lang="en-US" altLang="en-US" sz="3360" dirty="0" err="1">
                  <a:latin typeface="Times New Roman" pitchFamily="18" charset="0"/>
                </a:rPr>
                <a:t>ta</a:t>
              </a:r>
              <a:r>
                <a:rPr lang="en-US" altLang="en-US" sz="3360" dirty="0">
                  <a:latin typeface="Times New Roman" pitchFamily="18" charset="0"/>
                </a:rPr>
                <a:t> </a:t>
              </a:r>
              <a:r>
                <a:rPr lang="en-US" altLang="en-US" sz="3360" dirty="0" err="1">
                  <a:latin typeface="Times New Roman" pitchFamily="18" charset="0"/>
                </a:rPr>
                <a:t>có</a:t>
              </a:r>
              <a:r>
                <a:rPr lang="en-US" altLang="en-US" sz="3360" dirty="0">
                  <a:latin typeface="Times New Roman" pitchFamily="18" charset="0"/>
                </a:rPr>
                <a:t>: 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4651264" y="3333038"/>
            <a:ext cx="1785740" cy="709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38" name="Equation" r:id="rId19" imgW="990360" imgH="393480" progId="Equation.DSMT4">
                    <p:embed/>
                  </p:oleObj>
                </mc:Choice>
                <mc:Fallback>
                  <p:oleObj name="Equation" r:id="rId19" imgW="990360" imgH="39348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1264" y="3333038"/>
                          <a:ext cx="1785740" cy="7097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6469123" y="3400098"/>
              <a:ext cx="357352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6882095" y="3322528"/>
            <a:ext cx="412094" cy="709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39" name="Equation" r:id="rId21" imgW="228600" imgH="393480" progId="Equation.DSMT4">
                    <p:embed/>
                  </p:oleObj>
                </mc:Choice>
                <mc:Fallback>
                  <p:oleObj name="Equation" r:id="rId21" imgW="228600" imgH="393480" progId="Equation.DSMT4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2095" y="3322528"/>
                          <a:ext cx="412094" cy="7097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4466905" y="4172611"/>
              <a:ext cx="3741673" cy="33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-3 &gt; -5 </a:t>
              </a:r>
              <a:r>
                <a:rPr lang="en-US" sz="3360" err="1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336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vi-VN" sz="336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360" smtClean="0"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hay </a:t>
              </a: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6370158" y="4121321"/>
            <a:ext cx="923122" cy="650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40" name="Equation" r:id="rId23" imgW="558720" imgH="393480" progId="Equation.DSMT4">
                    <p:embed/>
                  </p:oleObj>
                </mc:Choice>
                <mc:Fallback>
                  <p:oleObj name="Equation" r:id="rId23" imgW="558720" imgH="393480" progId="Equation.DSMT4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0158" y="4121321"/>
                          <a:ext cx="923122" cy="650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7963557" y="4121317"/>
            <a:ext cx="896664" cy="646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41" name="Equation" r:id="rId25" imgW="545760" imgH="393480" progId="Equation.DSMT4">
                    <p:embed/>
                  </p:oleObj>
                </mc:Choice>
                <mc:Fallback>
                  <p:oleObj name="Equation" r:id="rId25" imgW="545760" imgH="39348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3557" y="4121317"/>
                          <a:ext cx="896664" cy="646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2275E-848F-4024-9098-235D8EDAA28A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82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Admin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650" y="-1"/>
            <a:ext cx="11356823" cy="5289931"/>
          </a:xfrm>
          <a:prstGeom prst="rect">
            <a:avLst/>
          </a:prstGeom>
          <a:noFill/>
        </p:spPr>
      </p:pic>
      <p:pic>
        <p:nvPicPr>
          <p:cNvPr id="92163" name="Picture 3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645" y="4825267"/>
            <a:ext cx="4011841" cy="4762444"/>
          </a:xfrm>
          <a:prstGeom prst="rect">
            <a:avLst/>
          </a:prstGeom>
          <a:noFill/>
        </p:spPr>
      </p:pic>
      <p:pic>
        <p:nvPicPr>
          <p:cNvPr id="92164" name="Picture 4" descr="C:\Users\Admin\Desktop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4842" y="4555958"/>
            <a:ext cx="6264635" cy="5031753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97918-22EC-4EF2-919C-8DDE161BB8E5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9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2344" y="1563615"/>
            <a:ext cx="4480560" cy="8289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360" b="1" i="1" u="sng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360" b="1" i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i="1" u="sng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360" b="1" i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99"/>
          <p:cNvSpPr>
            <a:spLocks noChangeArrowheads="1"/>
          </p:cNvSpPr>
          <p:nvPr/>
        </p:nvSpPr>
        <p:spPr bwMode="auto">
          <a:xfrm>
            <a:off x="2453640" y="2711068"/>
            <a:ext cx="1248156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0080" dirty="0">
                <a:latin typeface="Times New Roman" pitchFamily="18" charset="0"/>
              </a:rPr>
              <a:t>.</a:t>
            </a:r>
            <a:r>
              <a:rPr lang="en-US" altLang="en-US" sz="3920" dirty="0" err="1">
                <a:latin typeface="Times New Roman" pitchFamily="18" charset="0"/>
              </a:rPr>
              <a:t>Phân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số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có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tử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và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mẫu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là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hai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số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nguyên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cùng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dấu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thì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r>
              <a:rPr lang="en-US" altLang="en-US" sz="392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3300"/>
                </a:solidFill>
                <a:latin typeface="Times New Roman" pitchFamily="18" charset="0"/>
              </a:rPr>
              <a:t>hơn</a:t>
            </a:r>
            <a:r>
              <a:rPr lang="en-US" altLang="en-US" sz="3920" dirty="0">
                <a:solidFill>
                  <a:srgbClr val="FF3300"/>
                </a:solidFill>
                <a:latin typeface="Times New Roman" pitchFamily="18" charset="0"/>
              </a:rPr>
              <a:t> 0.</a:t>
            </a:r>
          </a:p>
          <a:p>
            <a:pPr algn="ctr" eaLnBrk="1" hangingPunct="1"/>
            <a:r>
              <a:rPr lang="en-US" altLang="en-US" sz="3920" dirty="0" err="1">
                <a:latin typeface="Times New Roman" pitchFamily="18" charset="0"/>
              </a:rPr>
              <a:t>Phân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số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altLang="en-US" sz="392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altLang="en-US" sz="3920" dirty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altLang="en-US" sz="3920" dirty="0" err="1">
                <a:latin typeface="Times New Roman" pitchFamily="18" charset="0"/>
              </a:rPr>
              <a:t>là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sz="392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392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endParaRPr lang="en-US" altLang="en-US" sz="392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Rectangle 168"/>
          <p:cNvSpPr>
            <a:spLocks noChangeArrowheads="1"/>
          </p:cNvSpPr>
          <p:nvPr/>
        </p:nvSpPr>
        <p:spPr bwMode="auto">
          <a:xfrm>
            <a:off x="2464885" y="4876339"/>
            <a:ext cx="1228270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920" dirty="0">
                <a:latin typeface="Times New Roman" pitchFamily="18" charset="0"/>
              </a:rPr>
              <a:t>   </a:t>
            </a:r>
            <a:r>
              <a:rPr lang="en-US" altLang="en-US" sz="10080" dirty="0">
                <a:latin typeface="Times New Roman" pitchFamily="18" charset="0"/>
              </a:rPr>
              <a:t>.</a:t>
            </a:r>
            <a:r>
              <a:rPr lang="en-US" altLang="en-US" sz="3920" dirty="0" err="1">
                <a:latin typeface="Times New Roman" pitchFamily="18" charset="0"/>
              </a:rPr>
              <a:t>Phân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số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có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tử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và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mẫu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là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hai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số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nguyên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khác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dấu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thì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3300"/>
                </a:solidFill>
                <a:latin typeface="Times New Roman" pitchFamily="18" charset="0"/>
              </a:rPr>
              <a:t>nhỏ</a:t>
            </a:r>
            <a:r>
              <a:rPr lang="en-US" altLang="en-US" sz="392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3300"/>
                </a:solidFill>
                <a:latin typeface="Times New Roman" pitchFamily="18" charset="0"/>
              </a:rPr>
              <a:t>hơn</a:t>
            </a:r>
            <a:r>
              <a:rPr lang="en-US" altLang="en-US" sz="3920" dirty="0">
                <a:solidFill>
                  <a:srgbClr val="FF3300"/>
                </a:solidFill>
                <a:latin typeface="Times New Roman" pitchFamily="18" charset="0"/>
              </a:rPr>
              <a:t> 0.</a:t>
            </a:r>
          </a:p>
          <a:p>
            <a:pPr algn="ctr" eaLnBrk="1" hangingPunct="1"/>
            <a:r>
              <a:rPr lang="en-US" altLang="en-US" sz="3920" dirty="0" err="1">
                <a:latin typeface="Times New Roman" pitchFamily="18" charset="0"/>
              </a:rPr>
              <a:t>Phân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latin typeface="Times New Roman" pitchFamily="18" charset="0"/>
              </a:rPr>
              <a:t>số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nhỏ</a:t>
            </a:r>
            <a:r>
              <a:rPr lang="en-US" altLang="en-US" sz="392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altLang="en-US" sz="3920" dirty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altLang="en-US" sz="3920" dirty="0" err="1">
                <a:latin typeface="Times New Roman" pitchFamily="18" charset="0"/>
              </a:rPr>
              <a:t>là</a:t>
            </a:r>
            <a:r>
              <a:rPr lang="en-US" altLang="en-US" sz="3920" dirty="0"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sz="392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392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920" dirty="0" err="1">
                <a:solidFill>
                  <a:srgbClr val="FF0000"/>
                </a:solidFill>
                <a:latin typeface="Times New Roman" pitchFamily="18" charset="0"/>
              </a:rPr>
              <a:t>âm</a:t>
            </a:r>
            <a:r>
              <a:rPr lang="en-US" altLang="en-US" sz="392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 eaLnBrk="1" hangingPunct="1"/>
            <a:endParaRPr lang="en-US" altLang="en-US" sz="392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277" y="495826"/>
            <a:ext cx="838725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2. So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36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FF60F-89DD-454F-BAA5-19DBA3B06B3F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927" y="457726"/>
            <a:ext cx="838725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36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An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0982" y="1067124"/>
            <a:ext cx="12135067" cy="49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 descr="C:\Users\Admin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97" y="6648450"/>
            <a:ext cx="16329869" cy="2489505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D3077-5377-465B-8855-2FAD13C0849A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32872" y="1162938"/>
                <a:ext cx="11368778" cy="5547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nl-NL" sz="4400" b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HD5</a:t>
                </a:r>
                <a:r>
                  <a:rPr lang="nl-NL" sz="4400" smtClean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vi-VN" sz="4400" smtClean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nl-NL" sz="4400" smtClean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nl-NL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HD6</a:t>
                </a:r>
                <a:r>
                  <a:rPr lang="nl-NL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 Đúng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fr-FR" sz="44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fr-FR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400"/>
                  </a:spcAft>
                </a:pP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872" y="1162938"/>
                <a:ext cx="11368778" cy="5547224"/>
              </a:xfrm>
              <a:prstGeom prst="rect">
                <a:avLst/>
              </a:prstGeom>
              <a:blipFill>
                <a:blip r:embed="rId2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81EE6-16CD-485D-B769-7EFE097C4C8A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551" y="1066800"/>
            <a:ext cx="9215602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</a:pPr>
            <a:r>
              <a:rPr lang="nl-NL" sz="4000" dirty="0"/>
              <a:t>Khái niệm hỗn số dương: SGK/12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1C16B-43BB-4D9C-8696-D156CA21D496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56923" y="1943987"/>
                <a:ext cx="6400800" cy="26174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fr-FR" sz="44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b="1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fr-FR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400"/>
                  </a:spcAft>
                </a:pP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923" y="1943987"/>
                <a:ext cx="6400800" cy="2617448"/>
              </a:xfrm>
              <a:prstGeom prst="rect">
                <a:avLst/>
              </a:prstGeom>
              <a:blipFill>
                <a:blip r:embed="rId2"/>
                <a:stretch>
                  <a:fillRect l="-3810" b="-4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DF945-BD0D-4222-AF96-D1D6F18F62B8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4000500" y="247652"/>
            <a:ext cx="11715750" cy="503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3050" y="5796711"/>
            <a:ext cx="1367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99956"/>
              </p:ext>
            </p:extLst>
          </p:nvPr>
        </p:nvGraphicFramePr>
        <p:xfrm>
          <a:off x="11581614" y="5144216"/>
          <a:ext cx="779177" cy="20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1614" y="5144216"/>
                        <a:ext cx="779177" cy="2012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813542"/>
              </p:ext>
            </p:extLst>
          </p:nvPr>
        </p:nvGraphicFramePr>
        <p:xfrm>
          <a:off x="13169086" y="4987697"/>
          <a:ext cx="650359" cy="183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9086" y="4987697"/>
                        <a:ext cx="650359" cy="18328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59977" y="7667556"/>
            <a:ext cx="11879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453" y="247652"/>
            <a:ext cx="511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BD42C-1489-4453-9B11-71EFBF7E22D3}" type="datetime10">
              <a:rPr lang="en-US" smtClean="0"/>
              <a:t>19:13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607" y="245165"/>
            <a:ext cx="838725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6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36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896" y="3546141"/>
            <a:ext cx="1075628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4: a)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936007" y="3474337"/>
          <a:ext cx="554247" cy="9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8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6007" y="3474337"/>
                        <a:ext cx="554247" cy="95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927" y="4340748"/>
            <a:ext cx="721009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47549" y="4239512"/>
          <a:ext cx="577851" cy="94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9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549" y="4239512"/>
                        <a:ext cx="577851" cy="942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79683" y="1710559"/>
            <a:ext cx="10027920" cy="7817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80" b="1" dirty="0" err="1">
                <a:solidFill>
                  <a:srgbClr val="00487E"/>
                </a:solidFill>
              </a:rPr>
              <a:t>Hỗn</a:t>
            </a:r>
            <a:r>
              <a:rPr lang="en-US" sz="4480" b="1" dirty="0">
                <a:solidFill>
                  <a:srgbClr val="00487E"/>
                </a:solidFill>
              </a:rPr>
              <a:t> </a:t>
            </a:r>
            <a:r>
              <a:rPr lang="en-US" sz="4480" b="1" dirty="0" err="1">
                <a:solidFill>
                  <a:srgbClr val="00487E"/>
                </a:solidFill>
              </a:rPr>
              <a:t>số</a:t>
            </a:r>
            <a:r>
              <a:rPr lang="en-US" sz="4480" b="1" dirty="0">
                <a:solidFill>
                  <a:srgbClr val="00487E"/>
                </a:solidFill>
              </a:rPr>
              <a:t> = </a:t>
            </a:r>
            <a:r>
              <a:rPr lang="en-US" sz="4480" b="1" dirty="0" err="1">
                <a:solidFill>
                  <a:srgbClr val="00487E"/>
                </a:solidFill>
              </a:rPr>
              <a:t>phần</a:t>
            </a:r>
            <a:r>
              <a:rPr lang="en-US" sz="4480" b="1" dirty="0">
                <a:solidFill>
                  <a:srgbClr val="00487E"/>
                </a:solidFill>
              </a:rPr>
              <a:t> </a:t>
            </a:r>
            <a:r>
              <a:rPr lang="en-US" sz="4480" b="1" dirty="0" err="1">
                <a:solidFill>
                  <a:srgbClr val="00487E"/>
                </a:solidFill>
              </a:rPr>
              <a:t>nguyên</a:t>
            </a:r>
            <a:r>
              <a:rPr lang="en-US" sz="4480" b="1" dirty="0">
                <a:solidFill>
                  <a:srgbClr val="00487E"/>
                </a:solidFill>
              </a:rPr>
              <a:t> + </a:t>
            </a:r>
            <a:r>
              <a:rPr lang="en-US" sz="4480" b="1" dirty="0" err="1">
                <a:solidFill>
                  <a:srgbClr val="00487E"/>
                </a:solidFill>
              </a:rPr>
              <a:t>phần</a:t>
            </a:r>
            <a:r>
              <a:rPr lang="en-US" sz="4480" b="1" dirty="0">
                <a:solidFill>
                  <a:srgbClr val="00487E"/>
                </a:solidFill>
              </a:rPr>
              <a:t> </a:t>
            </a:r>
            <a:r>
              <a:rPr lang="en-US" sz="4480" b="1" dirty="0" err="1">
                <a:solidFill>
                  <a:srgbClr val="00487E"/>
                </a:solidFill>
              </a:rPr>
              <a:t>phân</a:t>
            </a:r>
            <a:r>
              <a:rPr lang="en-US" sz="4480" b="1" dirty="0">
                <a:solidFill>
                  <a:srgbClr val="00487E"/>
                </a:solidFill>
              </a:rPr>
              <a:t> </a:t>
            </a:r>
            <a:r>
              <a:rPr lang="en-US" sz="4480" b="1" dirty="0" err="1">
                <a:solidFill>
                  <a:srgbClr val="00487E"/>
                </a:solidFill>
              </a:rPr>
              <a:t>số</a:t>
            </a:r>
            <a:endParaRPr lang="en-US" sz="4480" b="1" dirty="0">
              <a:solidFill>
                <a:srgbClr val="004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7771" y="2575034"/>
            <a:ext cx="781339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36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36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36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36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6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36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36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6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5606" y="5620933"/>
            <a:ext cx="366390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: a)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27196"/>
              </p:ext>
            </p:extLst>
          </p:nvPr>
        </p:nvGraphicFramePr>
        <p:xfrm>
          <a:off x="4040966" y="5316980"/>
          <a:ext cx="1674034" cy="117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0"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966" y="5316980"/>
                        <a:ext cx="1674034" cy="11794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053159" y="7418776"/>
            <a:ext cx="372276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b)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3477"/>
              </p:ext>
            </p:extLst>
          </p:nvPr>
        </p:nvGraphicFramePr>
        <p:xfrm>
          <a:off x="9259965" y="7003339"/>
          <a:ext cx="1997797" cy="144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1"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9965" y="7003339"/>
                        <a:ext cx="1997797" cy="14402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2FC99-4CD7-4524-A5FB-64E7E7F8ED53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2500" y="742950"/>
                <a:ext cx="12202247" cy="4587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nl-NL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 6.8</a:t>
                </a:r>
                <a:r>
                  <a:rPr lang="nl-NL" sz="4800" i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vi-VN" sz="48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Quy đồng mẫu các phân số sau :</a:t>
                </a:r>
                <a:endParaRPr lang="en-US" sz="48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nl-NL" sz="48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nl-NL" sz="4800" i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3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742950"/>
                <a:ext cx="12202247" cy="4587859"/>
              </a:xfrm>
              <a:prstGeom prst="rect">
                <a:avLst/>
              </a:prstGeom>
              <a:blipFill>
                <a:blip r:embed="rId2"/>
                <a:stretch>
                  <a:fillRect l="-2248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ADED5-02E7-4A69-8402-4244D554EC77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2126" y="382762"/>
                <a:ext cx="13651624" cy="7578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5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 6.8</a:t>
                </a:r>
                <a:r>
                  <a:rPr lang="nl-NL" sz="5400" i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5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5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BCNN (3,7) = 21</a:t>
                </a:r>
                <a:endParaRPr lang="en-US" sz="5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6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2 . 7</m:t>
                        </m:r>
                      </m:num>
                      <m:den>
                        <m:r>
                          <a:rPr lang="nl-NL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3 . 7</m:t>
                        </m:r>
                      </m:den>
                    </m:f>
                  </m:oMath>
                </a14:m>
                <a:r>
                  <a:rPr lang="nl-NL" sz="6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6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5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nl-NL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−6 . 3</m:t>
                        </m:r>
                      </m:num>
                      <m:den>
                        <m:r>
                          <a:rPr lang="nl-NL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7 . 3</m:t>
                        </m:r>
                      </m:den>
                    </m:f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nl-NL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5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Ta có: BCNN (2</a:t>
                </a:r>
                <a:r>
                  <a:rPr lang="nl-NL" sz="5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nl-NL" sz="540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nl-NL" sz="5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nl-NL" sz="540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54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nl-NL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nl-NL" sz="5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3) = 36</a:t>
                </a:r>
                <a:endParaRPr lang="en-US" sz="5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nl-NL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54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5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3</m:t>
                        </m:r>
                      </m:den>
                    </m:f>
                    <m:r>
                      <a:rPr lang="nl-NL" sz="54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−7 . 3</m:t>
                        </m:r>
                      </m:num>
                      <m:den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.3.3</m:t>
                        </m:r>
                      </m:den>
                    </m:f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5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26" y="382762"/>
                <a:ext cx="13651624" cy="7578613"/>
              </a:xfrm>
              <a:prstGeom prst="rect">
                <a:avLst/>
              </a:prstGeom>
              <a:blipFill>
                <a:blip r:embed="rId2"/>
                <a:stretch>
                  <a:fillRect l="-2366" t="-2253" b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6B263B-83EE-477B-BCA5-61D38FC0893F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Admin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686" y="1389248"/>
            <a:ext cx="8817863" cy="64212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58410" y="779850"/>
            <a:ext cx="557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BCNN(10,5,2) = 10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77056"/>
              </p:ext>
            </p:extLst>
          </p:nvPr>
        </p:nvGraphicFramePr>
        <p:xfrm>
          <a:off x="11354060" y="1517336"/>
          <a:ext cx="3344831" cy="11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4060" y="1517336"/>
                        <a:ext cx="3344831" cy="1127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67415" y="4956544"/>
            <a:ext cx="526778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5 &lt; 7 &lt; 8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05551"/>
              </p:ext>
            </p:extLst>
          </p:nvPr>
        </p:nvGraphicFramePr>
        <p:xfrm>
          <a:off x="13933909" y="4705350"/>
          <a:ext cx="2008388" cy="111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Equation" r:id="rId6" imgW="711000" imgH="393480" progId="Equation.DSMT4">
                  <p:embed/>
                </p:oleObj>
              </mc:Choice>
              <mc:Fallback>
                <p:oleObj name="Equation" r:id="rId6" imgW="711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3909" y="4705350"/>
                        <a:ext cx="2008388" cy="1111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02555" y="7247269"/>
            <a:ext cx="554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300307" y="4793243"/>
            <a:ext cx="9601200" cy="1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02555" y="191288"/>
            <a:ext cx="26780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36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686" y="191288"/>
            <a:ext cx="325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6A274-438A-443B-9926-19726FA41268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864" y="661192"/>
                <a:ext cx="11163036" cy="438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nl-NL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 6.11: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nl-NL" sz="4400" i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Khối lượng nào lớn hơn: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kg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40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km/h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km/h ?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64" y="661192"/>
                <a:ext cx="11163036" cy="4380110"/>
              </a:xfrm>
              <a:prstGeom prst="rect">
                <a:avLst/>
              </a:prstGeom>
              <a:blipFill>
                <a:blip r:embed="rId2"/>
                <a:stretch>
                  <a:fillRect l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EBA99-0A13-42E9-B066-7D7CA99207C7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3212" y="447068"/>
                <a:ext cx="13354838" cy="627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nl-NL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Câu 6.11: 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Ta có: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BCNN (3,11)= 33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num>
                      <m:den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num>
                      <m:den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45 &lt; 55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Ta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BCNN </a:t>
                </a:r>
                <a:r>
                  <a:rPr lang="vi-VN" sz="440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4400" smtClean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6  ; 5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)= 30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Vì 24&lt;25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 km/h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km/h.</a:t>
                </a:r>
                <a:endParaRPr lang="en-US" sz="4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212" y="447068"/>
                <a:ext cx="13354838" cy="6272551"/>
              </a:xfrm>
              <a:prstGeom prst="rect">
                <a:avLst/>
              </a:prstGeom>
              <a:blipFill>
                <a:blip r:embed="rId2"/>
                <a:stretch>
                  <a:fillRect l="-1871" t="-1846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5750E-9D3E-4409-8ACB-08A2914070B5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8335" y="87192"/>
            <a:ext cx="11968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6.12 (SGK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40081"/>
            <a:ext cx="154305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feet, 1 feet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30,48 cm)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453640" y="1829623"/>
          <a:ext cx="12054841" cy="2025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6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11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chũi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Dơi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Kitti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33112" y="3733800"/>
            <a:ext cx="1282868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3112" y="4373880"/>
            <a:ext cx="443955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3139" y="5013960"/>
            <a:ext cx="1005491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412988" y="4587240"/>
          <a:ext cx="5508252" cy="1902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4" name="Equation" r:id="rId3" imgW="2311200" imgH="812520" progId="Equation.DSMT4">
                  <p:embed/>
                </p:oleObj>
              </mc:Choice>
              <mc:Fallback>
                <p:oleObj name="Equation" r:id="rId3" imgW="2311200" imgH="8125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2988" y="4587240"/>
                        <a:ext cx="5508252" cy="1902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81137" y="6507480"/>
            <a:ext cx="1016586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. Do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Dơi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kitti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chũi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522963" y="6614161"/>
          <a:ext cx="3304557" cy="85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5" name="Equation" r:id="rId5" imgW="1498320" imgH="393480" progId="Equation.DSMT4">
                  <p:embed/>
                </p:oleObj>
              </mc:Choice>
              <mc:Fallback>
                <p:oleObj name="Equation" r:id="rId5" imgW="1498320" imgH="393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2963" y="6614161"/>
                        <a:ext cx="3304557" cy="852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8133131" y="6507480"/>
          <a:ext cx="2889023" cy="102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6" name="Equation" r:id="rId7" imgW="1091880" imgH="393480" progId="Equation.DSMT4">
                  <p:embed/>
                </p:oleObj>
              </mc:Choice>
              <mc:Fallback>
                <p:oleObj name="Equation" r:id="rId7" imgW="109188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33131" y="6507480"/>
                        <a:ext cx="2889023" cy="102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947159" y="3093720"/>
          <a:ext cx="383660" cy="74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7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7159" y="3093720"/>
                        <a:ext cx="383660" cy="743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845550" y="3320415"/>
          <a:ext cx="160020" cy="24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8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45550" y="3320415"/>
                        <a:ext cx="160020" cy="248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302745" y="2853367"/>
          <a:ext cx="631455" cy="88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" name="Equation" r:id="rId13" imgW="279360" imgH="393480" progId="Equation.DSMT4">
                  <p:embed/>
                </p:oleObj>
              </mc:Choice>
              <mc:Fallback>
                <p:oleObj name="Equation" r:id="rId13" imgW="27936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02745" y="2853367"/>
                        <a:ext cx="631455" cy="889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698990" y="2872952"/>
          <a:ext cx="328930" cy="84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98990" y="2872952"/>
                        <a:ext cx="328930" cy="849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2792712" y="2853367"/>
          <a:ext cx="435609" cy="98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1" name="Equation" r:id="rId17" imgW="139680" imgH="393480" progId="Equation.DSMT4">
                  <p:embed/>
                </p:oleObj>
              </mc:Choice>
              <mc:Fallback>
                <p:oleObj name="Equation" r:id="rId17" imgW="13968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792712" y="2853367"/>
                        <a:ext cx="435609" cy="98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8CB9B-7217-4DDD-8BE4-7EED2F764E8D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Admin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8287" y="495987"/>
            <a:ext cx="9181837" cy="3861520"/>
          </a:xfrm>
          <a:prstGeom prst="rect">
            <a:avLst/>
          </a:prstGeom>
          <a:noFill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519" y="5002939"/>
            <a:ext cx="8295026" cy="282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358410" y="779850"/>
            <a:ext cx="557678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: BCNN(10,5,2) = 10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354061" y="1517336"/>
          <a:ext cx="2580554" cy="869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2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4061" y="1517336"/>
                        <a:ext cx="2580554" cy="869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90843" y="2648589"/>
            <a:ext cx="526778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5 &lt; 7 &lt; 8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542265" y="2679776"/>
          <a:ext cx="1451208" cy="80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3" name="Equation" r:id="rId7" imgW="711000" imgH="393480" progId="Equation.DSMT4">
                  <p:embed/>
                </p:oleObj>
              </mc:Choice>
              <mc:Fallback>
                <p:oleObj name="Equation" r:id="rId7" imgW="711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2265" y="2679776"/>
                        <a:ext cx="1451208" cy="803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23270" y="3487315"/>
            <a:ext cx="554736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36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300307" y="4793243"/>
            <a:ext cx="9601200" cy="1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02555" y="191288"/>
            <a:ext cx="26780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36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37702" y="5002939"/>
            <a:ext cx="204531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36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22980" y="5591504"/>
            <a:ext cx="5812220" cy="3722767"/>
            <a:chOff x="4992414" y="3993931"/>
            <a:chExt cx="4151586" cy="2659119"/>
          </a:xfrm>
        </p:grpSpPr>
        <p:sp>
          <p:nvSpPr>
            <p:cNvPr id="14" name="TextBox 13"/>
            <p:cNvSpPr txBox="1"/>
            <p:nvPr/>
          </p:nvSpPr>
          <p:spPr>
            <a:xfrm>
              <a:off x="5034455" y="3993931"/>
              <a:ext cx="4109545" cy="804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:     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táo</a:t>
              </a:r>
              <a:endParaRPr lang="en-US" sz="336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5492092" y="4384071"/>
            <a:ext cx="309618" cy="599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4" name="Equation" r:id="rId9" imgW="203040" imgH="393480" progId="Equation.DSMT4">
                    <p:embed/>
                  </p:oleObj>
                </mc:Choice>
                <mc:Fallback>
                  <p:oleObj name="Equation" r:id="rId9" imgW="203040" imgH="39348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2092" y="4384071"/>
                          <a:ext cx="309618" cy="5998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992414" y="5034454"/>
              <a:ext cx="1450428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5911849" y="5025204"/>
            <a:ext cx="1434881" cy="563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5" name="Equation" r:id="rId11" imgW="1002960" imgH="393480" progId="Equation.DSMT4">
                    <p:embed/>
                  </p:oleObj>
                </mc:Choice>
                <mc:Fallback>
                  <p:oleObj name="Equation" r:id="rId11" imgW="1002960" imgH="39348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1849" y="5025204"/>
                          <a:ext cx="1434881" cy="5630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002925" y="5669651"/>
              <a:ext cx="4141075" cy="804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Do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36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36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5948417" y="5970316"/>
            <a:ext cx="264284" cy="682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6" name="Equation" r:id="rId13" imgW="152280" imgH="393480" progId="Equation.DSMT4">
                    <p:embed/>
                  </p:oleObj>
                </mc:Choice>
                <mc:Fallback>
                  <p:oleObj name="Equation" r:id="rId13" imgW="152280" imgH="39348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8417" y="5970316"/>
                          <a:ext cx="264284" cy="6827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2133600" y="0"/>
            <a:ext cx="3251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6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6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CC75E-D258-420D-B7BC-6131BE645CA0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080" y="384493"/>
            <a:ext cx="11628120" cy="1600200"/>
          </a:xfrm>
        </p:spPr>
        <p:txBody>
          <a:bodyPr>
            <a:normAutofit/>
          </a:bodyPr>
          <a:lstStyle/>
          <a:p>
            <a:r>
              <a:rPr lang="en-US" sz="448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  <p:pic>
        <p:nvPicPr>
          <p:cNvPr id="5" name="Picture 3" descr="D:\00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140" y="-1146175"/>
            <a:ext cx="2026920" cy="2292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9196" y="1558227"/>
            <a:ext cx="284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0140" y="3014550"/>
            <a:ext cx="13288421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57870"/>
              </p:ext>
            </p:extLst>
          </p:nvPr>
        </p:nvGraphicFramePr>
        <p:xfrm>
          <a:off x="4668861" y="2733130"/>
          <a:ext cx="2646340" cy="134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4" imgW="774360" imgH="393480" progId="Equation.DSMT4">
                  <p:embed/>
                </p:oleObj>
              </mc:Choice>
              <mc:Fallback>
                <p:oleObj name="Equation" r:id="rId4" imgW="77436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8861" y="2733130"/>
                        <a:ext cx="2646340" cy="1344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17206-34CB-4052-87EE-A8803B8C2625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3720" y="746760"/>
            <a:ext cx="97078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4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4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04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4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504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4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504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4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504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93720" y="1567195"/>
            <a:ext cx="113080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>
              <a:lnSpc>
                <a:spcPct val="200000"/>
              </a:lnSpc>
            </a:pP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BCNN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3920" b="1" dirty="0">
              <a:latin typeface="Times New Roman" pitchFamily="18" charset="0"/>
              <a:cs typeface="Times New Roman" pitchFamily="18" charset="0"/>
            </a:endParaRPr>
          </a:p>
          <a:p>
            <a:pPr defTabSz="1280160">
              <a:lnSpc>
                <a:spcPct val="200000"/>
              </a:lnSpc>
            </a:pP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thừa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920" b="1" dirty="0">
              <a:latin typeface="Times New Roman" pitchFamily="18" charset="0"/>
              <a:cs typeface="Times New Roman" pitchFamily="18" charset="0"/>
            </a:endParaRPr>
          </a:p>
          <a:p>
            <a:pPr defTabSz="1280160">
              <a:lnSpc>
                <a:spcPct val="200000"/>
              </a:lnSpc>
            </a:pP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tử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thừa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lang="en-US" sz="392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92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endParaRPr lang="en-US" sz="392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89690-46E7-48FC-9346-738D3B8D2A1F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ChangeArrowheads="1"/>
          </p:cNvSpPr>
          <p:nvPr/>
        </p:nvSpPr>
        <p:spPr bwMode="auto">
          <a:xfrm>
            <a:off x="12274868" y="2320290"/>
            <a:ext cx="160020" cy="16002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252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11874818" y="2060258"/>
            <a:ext cx="160020" cy="16002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252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8334374" y="4176194"/>
            <a:ext cx="160020" cy="16002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252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77" name="Picture 6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36" y="1200154"/>
            <a:ext cx="1360171" cy="13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32134" y="6999211"/>
            <a:ext cx="1360170" cy="13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94820" y="1200154"/>
            <a:ext cx="1440180" cy="13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976497" y="7042550"/>
            <a:ext cx="1360170" cy="13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60" y="7040880"/>
            <a:ext cx="5520690" cy="13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890" y="5118974"/>
            <a:ext cx="88011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40" y="5142310"/>
            <a:ext cx="88011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11" name="Rectangle 15"/>
          <p:cNvSpPr>
            <a:spLocks noChangeArrowheads="1"/>
          </p:cNvSpPr>
          <p:nvPr/>
        </p:nvSpPr>
        <p:spPr bwMode="gray">
          <a:xfrm>
            <a:off x="3733800" y="3600450"/>
            <a:ext cx="96012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vi-VN" sz="4200" b="1" i="1">
              <a:solidFill>
                <a:srgbClr val="FF9933"/>
              </a:solidFill>
            </a:endParaRPr>
          </a:p>
        </p:txBody>
      </p:sp>
      <p:pic>
        <p:nvPicPr>
          <p:cNvPr id="3089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900" y="7600950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9425" y="3222966"/>
            <a:ext cx="12381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75,76: BÀI 24: 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SÁNH PHÂN SỐ. HỖN SỐ DƯƠNG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88678" y="2318361"/>
            <a:ext cx="2636234" cy="969496"/>
          </a:xfrm>
          <a:prstGeom prst="rect">
            <a:avLst/>
          </a:prstGeom>
          <a:noFill/>
        </p:spPr>
        <p:txBody>
          <a:bodyPr wrap="none" lIns="96012" tIns="48006" rIns="96012" bIns="48006">
            <a:spAutoFit/>
          </a:bodyPr>
          <a:lstStyle/>
          <a:p>
            <a:pPr algn="ctr"/>
            <a:r>
              <a:rPr lang="en-US" sz="567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67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 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EB744-9683-487B-A140-3C376C94D41C}" type="datetime10">
              <a:rPr lang="en-US" smtClean="0"/>
              <a:t>19:13</a:t>
            </a:fld>
            <a:endParaRPr lang="en-US"/>
          </a:p>
        </p:txBody>
      </p:sp>
    </p:spTree>
  </p:cSld>
  <p:clrMapOvr>
    <a:masterClrMapping/>
  </p:clrMapOvr>
  <p:transition spd="slow" advTm="1832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84362" y="267529"/>
            <a:ext cx="585575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989857" y="976970"/>
          <a:ext cx="4224504" cy="28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2" name="Equation" r:id="rId3" imgW="1269720" imgH="812520" progId="Equation.DSMT4">
                  <p:embed/>
                </p:oleObj>
              </mc:Choice>
              <mc:Fallback>
                <p:oleObj name="Equation" r:id="rId3" imgW="1269720" imgH="8125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9857" y="976970"/>
                        <a:ext cx="4224504" cy="280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35910" y="3984721"/>
            <a:ext cx="1107155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135478" y="3712419"/>
          <a:ext cx="1892443" cy="117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3" name="Equation" r:id="rId5" imgW="634680" imgH="393480" progId="Equation.DSMT4">
                  <p:embed/>
                </p:oleObj>
              </mc:Choice>
              <mc:Fallback>
                <p:oleObj name="Equation" r:id="rId5" imgW="63468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5478" y="3712419"/>
                        <a:ext cx="1892443" cy="1173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35911" y="5228822"/>
            <a:ext cx="687046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BCNN(5;30;6)=30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8046107" y="5064514"/>
          <a:ext cx="5962967" cy="121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4" name="Equation" r:id="rId7" imgW="1930320" imgH="393480" progId="Equation.DSMT4">
                  <p:embed/>
                </p:oleObj>
              </mc:Choice>
              <mc:Fallback>
                <p:oleObj name="Equation" r:id="rId7" imgW="1930320" imgH="393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46107" y="5064514"/>
                        <a:ext cx="5962967" cy="1215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35910" y="1081826"/>
            <a:ext cx="77618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3732" y="6414421"/>
            <a:ext cx="546174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-25&lt;1&lt;6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6125190" y="6380925"/>
          <a:ext cx="2089171" cy="86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5" name="Equation" r:id="rId9" imgW="952200" imgH="393480" progId="Equation.DSMT4">
                  <p:embed/>
                </p:oleObj>
              </mc:Choice>
              <mc:Fallback>
                <p:oleObj name="Equation" r:id="rId9" imgW="952200" imgH="393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5190" y="6380925"/>
                        <a:ext cx="2089171" cy="863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046107" y="6454301"/>
            <a:ext cx="58613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10051207" y="6362897"/>
          <a:ext cx="2161397" cy="108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6" name="Equation" r:id="rId11" imgW="787320" imgH="393480" progId="Equation.DSMT4">
                  <p:embed/>
                </p:oleObj>
              </mc:Choice>
              <mc:Fallback>
                <p:oleObj name="Equation" r:id="rId11" imgW="787320" imgH="393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51207" y="6362897"/>
                        <a:ext cx="2161397" cy="1080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35910" y="7698991"/>
            <a:ext cx="1031427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947160" y="8329140"/>
          <a:ext cx="2293169" cy="1165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7" name="Equation" r:id="rId13" imgW="774360" imgH="393480" progId="Equation.DSMT4">
                  <p:embed/>
                </p:oleObj>
              </mc:Choice>
              <mc:Fallback>
                <p:oleObj name="Equation" r:id="rId13" imgW="77436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47160" y="8329140"/>
                        <a:ext cx="2293169" cy="1165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47ACE9-A5A9-4581-B084-DE3E3A6E8081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8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2218848"/>
            <a:ext cx="9629775" cy="72223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0"/>
            <a:ext cx="16630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lang="vi-VN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 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8285480" y="3307080"/>
          <a:ext cx="128016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5480" y="3307080"/>
                        <a:ext cx="1280160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C53CF-4FA7-46D0-9248-F76903CE39FF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853514"/>
              </p:ext>
            </p:extLst>
          </p:nvPr>
        </p:nvGraphicFramePr>
        <p:xfrm>
          <a:off x="7945765" y="2097987"/>
          <a:ext cx="645783" cy="117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8"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5765" y="2097987"/>
                        <a:ext cx="645783" cy="1177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684" y="1046272"/>
            <a:ext cx="1081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057"/>
              </p:ext>
            </p:extLst>
          </p:nvPr>
        </p:nvGraphicFramePr>
        <p:xfrm>
          <a:off x="7858924" y="727979"/>
          <a:ext cx="732625" cy="133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9"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8924" y="727979"/>
                        <a:ext cx="732625" cy="133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3745" y="3522149"/>
            <a:ext cx="20802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/>
              <a:t>Ta </a:t>
            </a:r>
            <a:r>
              <a:rPr lang="en-US" sz="3360" dirty="0" err="1"/>
              <a:t>có</a:t>
            </a:r>
            <a:r>
              <a:rPr lang="en-US" sz="3360" dirty="0"/>
              <a:t>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65602"/>
              </p:ext>
            </p:extLst>
          </p:nvPr>
        </p:nvGraphicFramePr>
        <p:xfrm>
          <a:off x="2855385" y="3360753"/>
          <a:ext cx="7394249" cy="136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0" name="Equation" r:id="rId7" imgW="2133360" imgH="393480" progId="Equation.DSMT4">
                  <p:embed/>
                </p:oleObj>
              </mc:Choice>
              <mc:Fallback>
                <p:oleObj name="Equation" r:id="rId7" imgW="213336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55385" y="3360753"/>
                        <a:ext cx="7394249" cy="136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4077" y="5047883"/>
            <a:ext cx="340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375&gt;352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83481"/>
              </p:ext>
            </p:extLst>
          </p:nvPr>
        </p:nvGraphicFramePr>
        <p:xfrm>
          <a:off x="4831513" y="5047883"/>
          <a:ext cx="2178887" cy="122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1" name="Equation" r:id="rId9" imgW="698400" imgH="393480" progId="Equation.DSMT4">
                  <p:embed/>
                </p:oleObj>
              </mc:Choice>
              <mc:Fallback>
                <p:oleObj name="Equation" r:id="rId9" imgW="69840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31513" y="5047883"/>
                        <a:ext cx="2178887" cy="1228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35363" y="5344694"/>
            <a:ext cx="194927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93956"/>
              </p:ext>
            </p:extLst>
          </p:nvPr>
        </p:nvGraphicFramePr>
        <p:xfrm>
          <a:off x="8984636" y="4880545"/>
          <a:ext cx="1835763" cy="135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2" name="Equation" r:id="rId11" imgW="533160" imgH="393480" progId="Equation.DSMT4">
                  <p:embed/>
                </p:oleObj>
              </mc:Choice>
              <mc:Fallback>
                <p:oleObj name="Equation" r:id="rId11" imgW="53316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84636" y="4880545"/>
                        <a:ext cx="1835763" cy="1354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3744" y="7699815"/>
            <a:ext cx="1507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071" y="160705"/>
            <a:ext cx="390960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3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684" y="2327850"/>
            <a:ext cx="1081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04B673-9919-4EA3-A5D2-01D91F41BC9D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53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3680" y="1417842"/>
            <a:ext cx="11821051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076404"/>
              </p:ext>
            </p:extLst>
          </p:nvPr>
        </p:nvGraphicFramePr>
        <p:xfrm>
          <a:off x="10180141" y="1532233"/>
          <a:ext cx="1799797" cy="116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80141" y="1532233"/>
                        <a:ext cx="1799797" cy="116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1126" y="3776137"/>
            <a:ext cx="1579771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127" y="4921533"/>
            <a:ext cx="1130213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617734" y="4796723"/>
          <a:ext cx="1673543" cy="108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1" name="Equation" r:id="rId5" imgW="609480" imgH="393480" progId="Equation.DSMT4">
                  <p:embed/>
                </p:oleObj>
              </mc:Choice>
              <mc:Fallback>
                <p:oleObj name="Equation" r:id="rId5" imgW="60948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7734" y="4796723"/>
                        <a:ext cx="1673543" cy="1082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09960" y="4921533"/>
            <a:ext cx="115868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7552484" y="5005893"/>
          <a:ext cx="2691448" cy="61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2484" y="5005893"/>
                        <a:ext cx="2691448" cy="613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16574" y="6308373"/>
            <a:ext cx="796336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5760721" y="6048582"/>
          <a:ext cx="3815858" cy="121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3" name="Equation" r:id="rId9" imgW="1231560" imgH="393480" progId="Equation.DSMT4">
                  <p:embed/>
                </p:oleObj>
              </mc:Choice>
              <mc:Fallback>
                <p:oleObj name="Equation" r:id="rId9" imgW="1231560" imgH="393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0721" y="6048582"/>
                        <a:ext cx="3815858" cy="121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80360" y="106681"/>
            <a:ext cx="394716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3DC97-D782-4828-809C-B88FB0BF0D9B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0550" y="216901"/>
            <a:ext cx="2583486" cy="7467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92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92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550" y="1337158"/>
            <a:ext cx="16478250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31-12-2019,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14600000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hécta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10300000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hécta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4133" y="5048943"/>
            <a:ext cx="200182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2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9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9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2433" y="5596763"/>
            <a:ext cx="1197319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14600000 – 10300000 =4300000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7487" y="6419636"/>
            <a:ext cx="12124274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378423"/>
              </p:ext>
            </p:extLst>
          </p:nvPr>
        </p:nvGraphicFramePr>
        <p:xfrm>
          <a:off x="6579444" y="7370665"/>
          <a:ext cx="2880360" cy="102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9444" y="7370665"/>
                        <a:ext cx="2880360" cy="1027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638D62-7B8A-43AA-8AB1-EE8C68E77AB9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60320" y="407025"/>
            <a:ext cx="2964180" cy="7467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8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8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6.17: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105" y="1661695"/>
            <a:ext cx="11978211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00601"/>
              </p:ext>
            </p:extLst>
          </p:nvPr>
        </p:nvGraphicFramePr>
        <p:xfrm>
          <a:off x="5938020" y="2238852"/>
          <a:ext cx="1911224" cy="107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8020" y="2238852"/>
                        <a:ext cx="1911224" cy="1077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2169" y="3495743"/>
            <a:ext cx="2578351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8716" y="4154305"/>
            <a:ext cx="11764851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42126"/>
              </p:ext>
            </p:extLst>
          </p:nvPr>
        </p:nvGraphicFramePr>
        <p:xfrm>
          <a:off x="7301733" y="4110024"/>
          <a:ext cx="1370310" cy="117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1733" y="4110024"/>
                        <a:ext cx="1370310" cy="117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064277"/>
              </p:ext>
            </p:extLst>
          </p:nvPr>
        </p:nvGraphicFramePr>
        <p:xfrm>
          <a:off x="6112313" y="5688097"/>
          <a:ext cx="3473862" cy="117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Equation" r:id="rId7" imgW="1168200" imgH="393480" progId="Equation.DSMT4">
                  <p:embed/>
                </p:oleObj>
              </mc:Choice>
              <mc:Fallback>
                <p:oleObj name="Equation" r:id="rId7" imgW="1168200" imgH="393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2313" y="5688097"/>
                        <a:ext cx="3473862" cy="117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4E696-E78F-4527-AD44-AE6BDA7B80E3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23589" y="49454"/>
            <a:ext cx="2815161" cy="7467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8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8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6.20: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9133" y="1361237"/>
            <a:ext cx="111175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</a:t>
            </a:r>
          </a:p>
          <a:p>
            <a:endParaRPr lang="en-US" sz="3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78497"/>
              </p:ext>
            </p:extLst>
          </p:nvPr>
        </p:nvGraphicFramePr>
        <p:xfrm>
          <a:off x="2614105" y="1964224"/>
          <a:ext cx="7861603" cy="150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6" name="Equation" r:id="rId3" imgW="1803240" imgH="393480" progId="Equation.DSMT4">
                  <p:embed/>
                </p:oleObj>
              </mc:Choice>
              <mc:Fallback>
                <p:oleObj name="Equation" r:id="rId3" imgW="1803240" imgH="393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4105" y="1964224"/>
                        <a:ext cx="7861603" cy="150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4984" y="4266749"/>
            <a:ext cx="48703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3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0854" y="4841523"/>
            <a:ext cx="149074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710039"/>
              </p:ext>
            </p:extLst>
          </p:nvPr>
        </p:nvGraphicFramePr>
        <p:xfrm>
          <a:off x="4436359" y="4621226"/>
          <a:ext cx="6140131" cy="122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7" name="Equation" r:id="rId5" imgW="1726920" imgH="393480" progId="Equation.DSMT4">
                  <p:embed/>
                </p:oleObj>
              </mc:Choice>
              <mc:Fallback>
                <p:oleObj name="Equation" r:id="rId5" imgW="172692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6359" y="4621226"/>
                        <a:ext cx="6140131" cy="1229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91991"/>
              </p:ext>
            </p:extLst>
          </p:nvPr>
        </p:nvGraphicFramePr>
        <p:xfrm>
          <a:off x="4141601" y="5979024"/>
          <a:ext cx="6140131" cy="127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8"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1601" y="5979024"/>
                        <a:ext cx="6140131" cy="1274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65562" y="7292268"/>
            <a:ext cx="147342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15&gt;12&gt;9&gt;8&gt;5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. Do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052649"/>
              </p:ext>
            </p:extLst>
          </p:nvPr>
        </p:nvGraphicFramePr>
        <p:xfrm>
          <a:off x="5945974" y="7212781"/>
          <a:ext cx="4200650" cy="99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" name="Equation" r:id="rId9" imgW="1460160" imgH="393480" progId="Equation.DSMT4">
                  <p:embed/>
                </p:oleObj>
              </mc:Choice>
              <mc:Fallback>
                <p:oleObj name="Equation" r:id="rId9" imgW="1460160" imgH="393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5974" y="7212781"/>
                        <a:ext cx="4200650" cy="993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26898"/>
              </p:ext>
            </p:extLst>
          </p:nvPr>
        </p:nvGraphicFramePr>
        <p:xfrm>
          <a:off x="11682054" y="7235805"/>
          <a:ext cx="2987040" cy="84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" name="Equation" r:id="rId11" imgW="1218960" imgH="393480" progId="Equation.DSMT4">
                  <p:embed/>
                </p:oleObj>
              </mc:Choice>
              <mc:Fallback>
                <p:oleObj name="Equation" r:id="rId11" imgW="1218960" imgH="3934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682054" y="7235805"/>
                        <a:ext cx="2987040" cy="846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614105" y="8747760"/>
            <a:ext cx="146109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7054251" y="8470486"/>
          <a:ext cx="5730669" cy="109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" name="Equation" r:id="rId13" imgW="1803240" imgH="393480" progId="Equation.DSMT4">
                  <p:embed/>
                </p:oleObj>
              </mc:Choice>
              <mc:Fallback>
                <p:oleObj name="Equation" r:id="rId13" imgW="1803240" imgH="393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54251" y="8470486"/>
                        <a:ext cx="5730669" cy="109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574" y="891038"/>
            <a:ext cx="3893226" cy="33280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A3295-CA10-4730-9FB7-4EAEEA4F0511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428724" y="721010"/>
            <a:ext cx="6560820" cy="8682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78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78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445949" y="2129922"/>
            <a:ext cx="10709384" cy="4167878"/>
          </a:xfrm>
          <a:prstGeom prst="vertic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srgbClr val="0070C0">
                <a:alpha val="20000"/>
              </a:srgbClr>
            </a:outerShdw>
          </a:effec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altLang="en-US" sz="448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27697" y="3117325"/>
            <a:ext cx="9551962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360" b="1" dirty="0" err="1">
                <a:latin typeface="Times New Roman" pitchFamily="18" charset="0"/>
              </a:rPr>
              <a:t>Quy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tắc</a:t>
            </a:r>
            <a:r>
              <a:rPr lang="en-US" altLang="en-US" sz="3360" b="1" dirty="0">
                <a:latin typeface="Times New Roman" pitchFamily="18" charset="0"/>
              </a:rPr>
              <a:t> so </a:t>
            </a:r>
            <a:r>
              <a:rPr lang="en-US" altLang="en-US" sz="3360" b="1" dirty="0" err="1">
                <a:latin typeface="Times New Roman" pitchFamily="18" charset="0"/>
              </a:rPr>
              <a:t>sánh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hai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phân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số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cùng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mẫu</a:t>
            </a:r>
            <a:r>
              <a:rPr lang="en-US" altLang="en-US" sz="3360" b="1" dirty="0">
                <a:latin typeface="Times New Roman" pitchFamily="18" charset="0"/>
              </a:rPr>
              <a:t>, </a:t>
            </a:r>
            <a:r>
              <a:rPr lang="en-US" altLang="en-US" sz="3360" b="1" dirty="0" err="1">
                <a:latin typeface="Times New Roman" pitchFamily="18" charset="0"/>
              </a:rPr>
              <a:t>khác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mẫu</a:t>
            </a:r>
            <a:r>
              <a:rPr lang="en-US" altLang="en-US" sz="3360" b="1" dirty="0">
                <a:latin typeface="Times New Roman" pitchFamily="18" charset="0"/>
              </a:rPr>
              <a:t>. </a:t>
            </a:r>
            <a:r>
              <a:rPr lang="en-US" altLang="en-US" sz="3360" b="1" dirty="0" err="1">
                <a:latin typeface="Times New Roman" pitchFamily="18" charset="0"/>
              </a:rPr>
              <a:t>Cách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đổi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một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phân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số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ra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hỗn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số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và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ngược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lại</a:t>
            </a:r>
            <a:r>
              <a:rPr lang="en-US" altLang="en-US" sz="336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360" b="1" dirty="0">
                <a:latin typeface="Times New Roman" pitchFamily="18" charset="0"/>
              </a:rPr>
              <a:t>- </a:t>
            </a:r>
            <a:r>
              <a:rPr lang="en-US" altLang="en-US" sz="3360" b="1" dirty="0" err="1">
                <a:latin typeface="Times New Roman" pitchFamily="18" charset="0"/>
              </a:rPr>
              <a:t>Làm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các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bài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tập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còn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lại</a:t>
            </a:r>
            <a:r>
              <a:rPr lang="en-US" altLang="en-US" sz="3360" b="1" dirty="0">
                <a:latin typeface="Times New Roman" pitchFamily="18" charset="0"/>
              </a:rPr>
              <a:t> </a:t>
            </a:r>
            <a:r>
              <a:rPr lang="en-US" altLang="en-US" sz="3360" b="1" dirty="0" err="1">
                <a:latin typeface="Times New Roman" pitchFamily="18" charset="0"/>
              </a:rPr>
              <a:t>trong</a:t>
            </a:r>
            <a:r>
              <a:rPr lang="en-US" altLang="en-US" sz="3360" b="1" dirty="0">
                <a:latin typeface="Times New Roman" pitchFamily="18" charset="0"/>
              </a:rPr>
              <a:t> SGK </a:t>
            </a:r>
            <a:endParaRPr lang="en-US" altLang="en-US" sz="336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EC208-B95C-4228-8BE3-30623E419076}" type="datetime10">
              <a:rPr lang="en-US" smtClean="0"/>
              <a:t>19:13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432" y="420680"/>
            <a:ext cx="12110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0" y="1465385"/>
            <a:ext cx="14287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và     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064418"/>
              </p:ext>
            </p:extLst>
          </p:nvPr>
        </p:nvGraphicFramePr>
        <p:xfrm>
          <a:off x="1624805" y="1999436"/>
          <a:ext cx="501442" cy="141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9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805" y="1999436"/>
                        <a:ext cx="501442" cy="14131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98232"/>
              </p:ext>
            </p:extLst>
          </p:nvPr>
        </p:nvGraphicFramePr>
        <p:xfrm>
          <a:off x="3313978" y="1999436"/>
          <a:ext cx="495094" cy="127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0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978" y="1999436"/>
                        <a:ext cx="495094" cy="12789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eptagon 9"/>
          <p:cNvSpPr/>
          <p:nvPr/>
        </p:nvSpPr>
        <p:spPr>
          <a:xfrm>
            <a:off x="570074" y="5317396"/>
            <a:ext cx="1054731" cy="814519"/>
          </a:xfrm>
          <a:prstGeom prst="hep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722220" y="5403895"/>
            <a:ext cx="37521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0908" y="5102798"/>
            <a:ext cx="1194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9024" y="5835212"/>
            <a:ext cx="868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0908" y="5708594"/>
            <a:ext cx="3332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6 = 2.3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4 = 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2437" y="5877217"/>
            <a:ext cx="61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 BCNN (6;4) = 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.3 =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387715" y="3653790"/>
          <a:ext cx="960120" cy="20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1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7715" y="3653790"/>
                        <a:ext cx="960120" cy="208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25625"/>
              </p:ext>
            </p:extLst>
          </p:nvPr>
        </p:nvGraphicFramePr>
        <p:xfrm>
          <a:off x="868043" y="7662583"/>
          <a:ext cx="2941029" cy="140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2" name="Equation" r:id="rId9" imgW="825480" imgH="393480" progId="Equation.DSMT4">
                  <p:embed/>
                </p:oleObj>
              </mc:Choice>
              <mc:Fallback>
                <p:oleObj name="Equation" r:id="rId9" imgW="82548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3" y="7662583"/>
                        <a:ext cx="2941029" cy="14024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14152291" y="5706984"/>
            <a:ext cx="165538" cy="595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61525" y="6945077"/>
            <a:ext cx="8714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  <a:sym typeface="Symbol"/>
              </a:rPr>
              <a:t>Thừa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Symbol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Symbol"/>
              </a:rPr>
              <a:t>phụ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: 12:6 =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; 12: 4 =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24039"/>
              </p:ext>
            </p:extLst>
          </p:nvPr>
        </p:nvGraphicFramePr>
        <p:xfrm>
          <a:off x="12505666" y="7669316"/>
          <a:ext cx="2826770" cy="134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3" name="Equation" r:id="rId11" imgW="825480" imgH="393480" progId="Equation.DSMT4">
                  <p:embed/>
                </p:oleObj>
              </mc:Choice>
              <mc:Fallback>
                <p:oleObj name="Equation" r:id="rId11" imgW="8254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5666" y="7669316"/>
                        <a:ext cx="2826770" cy="1348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20F0F-5F6E-49A8-A96C-AE4579219000}" type="datetime10">
              <a:rPr lang="en-US" smtClean="0"/>
              <a:t>19:13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  <p:bldP spid="11" grpId="0"/>
      <p:bldP spid="11" grpId="1"/>
      <p:bldP spid="12" grpId="0"/>
      <p:bldP spid="12" grpId="1"/>
      <p:bldP spid="14" grpId="0"/>
      <p:bldP spid="15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7400" y="261974"/>
            <a:ext cx="13983499" cy="2219574"/>
            <a:chOff x="-2758477" y="-893505"/>
            <a:chExt cx="13317618" cy="2113879"/>
          </a:xfrm>
        </p:grpSpPr>
        <p:sp>
          <p:nvSpPr>
            <p:cNvPr id="6" name="TextBox 5"/>
            <p:cNvSpPr txBox="1"/>
            <p:nvPr/>
          </p:nvSpPr>
          <p:spPr>
            <a:xfrm>
              <a:off x="-2758477" y="-651475"/>
              <a:ext cx="12573761" cy="137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HĐ2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HĐ1,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712988"/>
                </p:ext>
              </p:extLst>
            </p:nvPr>
          </p:nvGraphicFramePr>
          <p:xfrm>
            <a:off x="9670140" y="-893505"/>
            <a:ext cx="889001" cy="1531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4" name="Equation" r:id="rId3" imgW="228600" imgH="393480" progId="Equation.DSMT4">
                    <p:embed/>
                  </p:oleObj>
                </mc:Choice>
                <mc:Fallback>
                  <p:oleObj name="Equation" r:id="rId3" imgW="228600" imgH="393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70140" y="-893505"/>
                          <a:ext cx="889001" cy="153105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4383515"/>
                </p:ext>
              </p:extLst>
            </p:nvPr>
          </p:nvGraphicFramePr>
          <p:xfrm>
            <a:off x="-1752519" y="141984"/>
            <a:ext cx="591374" cy="1078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5" name="Equation" r:id="rId5" imgW="215640" imgH="393480" progId="Equation.DSMT4">
                    <p:embed/>
                  </p:oleObj>
                </mc:Choice>
                <mc:Fallback>
                  <p:oleObj name="Equation" r:id="rId5" imgW="215640" imgH="393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752519" y="141984"/>
                          <a:ext cx="591374" cy="107839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266669" y="2912321"/>
            <a:ext cx="605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 BCNN(2,5) = 2.5 = 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202538"/>
              </p:ext>
            </p:extLst>
          </p:nvPr>
        </p:nvGraphicFramePr>
        <p:xfrm>
          <a:off x="1250674" y="4754497"/>
          <a:ext cx="2781102" cy="107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6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674" y="4754497"/>
                        <a:ext cx="2781102" cy="10745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922673" y="2661029"/>
            <a:ext cx="6941557" cy="1200329"/>
            <a:chOff x="-772507" y="1391313"/>
            <a:chExt cx="6611007" cy="1143171"/>
          </a:xfrm>
        </p:grpSpPr>
        <p:sp>
          <p:nvSpPr>
            <p:cNvPr id="7" name="TextBox 6"/>
            <p:cNvSpPr txBox="1"/>
            <p:nvPr/>
          </p:nvSpPr>
          <p:spPr>
            <a:xfrm>
              <a:off x="-772507" y="1391313"/>
              <a:ext cx="6611007" cy="1143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 5 = 5</a:t>
              </a:r>
            </a:p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          2 = 2</a:t>
              </a:r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1571425" y="1549218"/>
              <a:ext cx="168165" cy="62011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65238" y="6550454"/>
            <a:ext cx="12913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HĐ1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HĐ2,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Heptagon 13"/>
          <p:cNvSpPr/>
          <p:nvPr/>
        </p:nvSpPr>
        <p:spPr>
          <a:xfrm>
            <a:off x="1314277" y="6356149"/>
            <a:ext cx="1200322" cy="797369"/>
          </a:xfrm>
          <a:prstGeom prst="hep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1828908" y="6501221"/>
            <a:ext cx="37521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094503"/>
              </p:ext>
            </p:extLst>
          </p:nvPr>
        </p:nvGraphicFramePr>
        <p:xfrm>
          <a:off x="4727019" y="4847652"/>
          <a:ext cx="3136687" cy="123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7" name="Equation" r:id="rId9" imgW="1002960" imgH="393480" progId="Equation.DSMT4">
                  <p:embed/>
                </p:oleObj>
              </mc:Choice>
              <mc:Fallback>
                <p:oleObj name="Equation" r:id="rId9" imgW="10029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019" y="4847652"/>
                        <a:ext cx="3136687" cy="1230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01330" y="3805460"/>
            <a:ext cx="937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  <a:sym typeface="Symbol"/>
              </a:rPr>
              <a:t>Thừa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Symbol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Symbol"/>
              </a:rPr>
              <a:t>phụ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: 10:5 =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; 10: 2 =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A9500-6628-4A97-9FEF-441D3B2895A8}" type="datetime10">
              <a:rPr lang="en-US" smtClean="0"/>
              <a:t>19:13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763" y="376847"/>
            <a:ext cx="1083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165" y="1290342"/>
            <a:ext cx="283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0339" y="1534205"/>
            <a:ext cx="14088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BCNN)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690" y="4134973"/>
            <a:ext cx="947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121140" y="3653790"/>
          <a:ext cx="960120" cy="20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1140" y="3653790"/>
                        <a:ext cx="960120" cy="208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321238"/>
              </p:ext>
            </p:extLst>
          </p:nvPr>
        </p:nvGraphicFramePr>
        <p:xfrm>
          <a:off x="9291914" y="3938104"/>
          <a:ext cx="1924444" cy="135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7" name="Equation" r:id="rId5" imgW="558720" imgH="393480" progId="Equation.DSMT4">
                  <p:embed/>
                </p:oleObj>
              </mc:Choice>
              <mc:Fallback>
                <p:oleObj name="Equation" r:id="rId5" imgW="5587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1914" y="3938104"/>
                        <a:ext cx="1924444" cy="13558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4156" y="5625649"/>
            <a:ext cx="601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BCNN(4;9;3) = 36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582087"/>
              </p:ext>
            </p:extLst>
          </p:nvPr>
        </p:nvGraphicFramePr>
        <p:xfrm>
          <a:off x="1369174" y="6768058"/>
          <a:ext cx="3692415" cy="133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8" name="Equation" r:id="rId7" imgW="1091880" imgH="393480" progId="Equation.DSMT4">
                  <p:embed/>
                </p:oleObj>
              </mc:Choice>
              <mc:Fallback>
                <p:oleObj name="Equation" r:id="rId7" imgW="10918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174" y="6768058"/>
                        <a:ext cx="3692415" cy="1330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77364"/>
              </p:ext>
            </p:extLst>
          </p:nvPr>
        </p:nvGraphicFramePr>
        <p:xfrm>
          <a:off x="6410074" y="6783484"/>
          <a:ext cx="3011612" cy="141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9" name="Equation" r:id="rId9" imgW="838080" imgH="393480" progId="Equation.DSMT4">
                  <p:embed/>
                </p:oleObj>
              </mc:Choice>
              <mc:Fallback>
                <p:oleObj name="Equation" r:id="rId9" imgW="83808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074" y="6783484"/>
                        <a:ext cx="3011612" cy="14145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936375"/>
              </p:ext>
            </p:extLst>
          </p:nvPr>
        </p:nvGraphicFramePr>
        <p:xfrm>
          <a:off x="10972800" y="6908541"/>
          <a:ext cx="2994942" cy="12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0" name="Equation" r:id="rId11" imgW="914400" imgH="393480" progId="Equation.DSMT4">
                  <p:embed/>
                </p:oleObj>
              </mc:Choice>
              <mc:Fallback>
                <p:oleObj name="Equation" r:id="rId11" imgW="9144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800" y="6908541"/>
                        <a:ext cx="2994942" cy="1289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48791" y="7210042"/>
            <a:ext cx="38625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dirty="0"/>
              <a:t>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0399" y="7193487"/>
            <a:ext cx="38625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dirty="0"/>
              <a:t>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8458" y="5389536"/>
            <a:ext cx="861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/>
              </a:rPr>
              <a:t>Thừa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: 36:4 =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; 36: 9 =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4; 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36: 3 =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A9DB6-4B79-46A0-B34D-4B59EEEFE6BE}" type="datetime10">
              <a:rPr lang="en-US" smtClean="0"/>
              <a:t>19:13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7" grpId="0"/>
      <p:bldP spid="1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490" y="216778"/>
            <a:ext cx="7714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2. So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490" y="3663139"/>
            <a:ext cx="14871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91114"/>
              </p:ext>
            </p:extLst>
          </p:nvPr>
        </p:nvGraphicFramePr>
        <p:xfrm>
          <a:off x="6246451" y="4095424"/>
          <a:ext cx="544597" cy="112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8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451" y="4095424"/>
                        <a:ext cx="544597" cy="11255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863271"/>
              </p:ext>
            </p:extLst>
          </p:nvPr>
        </p:nvGraphicFramePr>
        <p:xfrm>
          <a:off x="7411996" y="4146041"/>
          <a:ext cx="708562" cy="107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9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996" y="4146041"/>
                        <a:ext cx="708562" cy="10748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7979" y="1836715"/>
            <a:ext cx="1465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950" y="5418829"/>
            <a:ext cx="1381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(&gt;, &lt;)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“?” </a:t>
            </a:r>
          </a:p>
        </p:txBody>
      </p:sp>
      <p:pic>
        <p:nvPicPr>
          <p:cNvPr id="56323" name="Picture 3" descr="C:\Users\Admin\Desktop\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1120" y="6149127"/>
            <a:ext cx="9334930" cy="13802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03792" y="7905578"/>
            <a:ext cx="217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71561"/>
              </p:ext>
            </p:extLst>
          </p:nvPr>
        </p:nvGraphicFramePr>
        <p:xfrm>
          <a:off x="3610220" y="8025839"/>
          <a:ext cx="2045613" cy="14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0"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220" y="8025839"/>
                        <a:ext cx="2045613" cy="14092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026959"/>
              </p:ext>
            </p:extLst>
          </p:nvPr>
        </p:nvGraphicFramePr>
        <p:xfrm>
          <a:off x="10042336" y="8169101"/>
          <a:ext cx="1593480" cy="112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" name="Equation" r:id="rId10" imgW="558720" imgH="393480" progId="Equation.DSMT4">
                  <p:embed/>
                </p:oleObj>
              </mc:Choice>
              <mc:Fallback>
                <p:oleObj name="Equation" r:id="rId10" imgW="5587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2336" y="8169101"/>
                        <a:ext cx="1593480" cy="11226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431778" y="8476382"/>
            <a:ext cx="230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-2 &gt; -7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39601" y="8538188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&gt; -10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979" y="1077439"/>
            <a:ext cx="675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F5A78-B019-490C-9FC5-312CADAA37D6}" type="datetime10">
              <a:rPr lang="en-US" smtClean="0"/>
              <a:t>19:13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2" grpId="0"/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Hộp_Văn_Bản 24"/>
          <p:cNvSpPr txBox="1">
            <a:spLocks noChangeArrowheads="1"/>
          </p:cNvSpPr>
          <p:nvPr/>
        </p:nvSpPr>
        <p:spPr bwMode="auto">
          <a:xfrm>
            <a:off x="3123722" y="517053"/>
            <a:ext cx="119638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  <p:sp>
        <p:nvSpPr>
          <p:cNvPr id="4" name="Rectangle 219"/>
          <p:cNvSpPr>
            <a:spLocks noChangeArrowheads="1"/>
          </p:cNvSpPr>
          <p:nvPr/>
        </p:nvSpPr>
        <p:spPr bwMode="auto">
          <a:xfrm>
            <a:off x="327006" y="254947"/>
            <a:ext cx="2054243" cy="888053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879100"/>
              </p:ext>
            </p:extLst>
          </p:nvPr>
        </p:nvGraphicFramePr>
        <p:xfrm>
          <a:off x="11886591" y="163338"/>
          <a:ext cx="2731875" cy="170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5" name="Equation" r:id="rId3" imgW="799753" imgH="393529" progId="Equation.DSMT4">
                  <p:embed/>
                </p:oleObj>
              </mc:Choice>
              <mc:Fallback>
                <p:oleObj name="Equation" r:id="rId3" imgW="799753" imgH="39352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6591" y="163338"/>
                        <a:ext cx="2731875" cy="170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ộp_Văn_Bản 24"/>
          <p:cNvSpPr txBox="1">
            <a:spLocks noChangeArrowheads="1"/>
          </p:cNvSpPr>
          <p:nvPr/>
        </p:nvSpPr>
        <p:spPr bwMode="auto">
          <a:xfrm>
            <a:off x="327006" y="1835221"/>
            <a:ext cx="18602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Hộp_Văn_Bản 24"/>
          <p:cNvSpPr txBox="1">
            <a:spLocks noChangeArrowheads="1"/>
          </p:cNvSpPr>
          <p:nvPr/>
        </p:nvSpPr>
        <p:spPr bwMode="auto">
          <a:xfrm>
            <a:off x="3252918" y="2083372"/>
            <a:ext cx="8805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Hộp_Văn_Bản 24"/>
          <p:cNvSpPr txBox="1">
            <a:spLocks noChangeArrowheads="1"/>
          </p:cNvSpPr>
          <p:nvPr/>
        </p:nvSpPr>
        <p:spPr bwMode="auto">
          <a:xfrm>
            <a:off x="9105660" y="3337090"/>
            <a:ext cx="61914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vi-VN" altLang="en-US" sz="3200" b="1" i="1" dirty="0">
                <a:latin typeface="Times New Roman" pitchFamily="18" charset="0"/>
                <a:cs typeface="Times New Roman" pitchFamily="18" charset="0"/>
              </a:rPr>
              <a:t>= BCNN( 4;6;3)= 12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7325" y="4531171"/>
            <a:ext cx="13605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35428" y="4854336"/>
            <a:ext cx="29206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52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vi-VN" altLang="en-US" sz="252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422721" y="7829873"/>
            <a:ext cx="239168" cy="3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575" b="1" i="1">
                <a:cs typeface="Times New Roman" pitchFamily="18" charset="0"/>
              </a:rPr>
              <a:t>.</a:t>
            </a:r>
            <a:endParaRPr lang="vi-VN" altLang="en-US" sz="1575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05630" y="3189675"/>
            <a:ext cx="23002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520" dirty="0"/>
              <a:t>;</a:t>
            </a:r>
            <a:endParaRPr lang="vi-VN" altLang="en-US" sz="252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74676" y="3346641"/>
            <a:ext cx="261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dirty="0"/>
              <a:t>;</a:t>
            </a:r>
            <a:endParaRPr lang="vi-VN" altLang="en-US" sz="36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11599"/>
              </p:ext>
            </p:extLst>
          </p:nvPr>
        </p:nvGraphicFramePr>
        <p:xfrm>
          <a:off x="910412" y="2880036"/>
          <a:ext cx="1870887" cy="141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6" name="Equation" r:id="rId5" imgW="634725" imgH="393529" progId="Equation.DSMT4">
                  <p:embed/>
                </p:oleObj>
              </mc:Choice>
              <mc:Fallback>
                <p:oleObj name="Equation" r:id="rId5" imgW="634725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12" y="2880036"/>
                        <a:ext cx="1870887" cy="14133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999370"/>
              </p:ext>
            </p:extLst>
          </p:nvPr>
        </p:nvGraphicFramePr>
        <p:xfrm>
          <a:off x="3479416" y="2917735"/>
          <a:ext cx="1658126" cy="142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7" name="Equation" r:id="rId7" imgW="482391" imgH="393529" progId="Equation.DSMT4">
                  <p:embed/>
                </p:oleObj>
              </mc:Choice>
              <mc:Fallback>
                <p:oleObj name="Equation" r:id="rId7" imgW="482391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416" y="2917735"/>
                        <a:ext cx="1658126" cy="14254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00821"/>
              </p:ext>
            </p:extLst>
          </p:nvPr>
        </p:nvGraphicFramePr>
        <p:xfrm>
          <a:off x="6126851" y="2871168"/>
          <a:ext cx="1658379" cy="150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8" name="Equation" r:id="rId9" imgW="558558" imgH="393529" progId="Equation.DSMT4">
                  <p:embed/>
                </p:oleObj>
              </mc:Choice>
              <mc:Fallback>
                <p:oleObj name="Equation" r:id="rId9" imgW="558558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851" y="2871168"/>
                        <a:ext cx="1658379" cy="15049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92107"/>
              </p:ext>
            </p:extLst>
          </p:nvPr>
        </p:nvGraphicFramePr>
        <p:xfrm>
          <a:off x="2033713" y="4587446"/>
          <a:ext cx="2081926" cy="109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9" name="Equation" r:id="rId11" imgW="1016000" imgH="393700" progId="Equation.DSMT4">
                  <p:embed/>
                </p:oleObj>
              </mc:Choice>
              <mc:Fallback>
                <p:oleObj name="Equation" r:id="rId11" imgW="10160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713" y="4587446"/>
                        <a:ext cx="2081926" cy="1091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05139"/>
              </p:ext>
            </p:extLst>
          </p:nvPr>
        </p:nvGraphicFramePr>
        <p:xfrm>
          <a:off x="4660066" y="4523717"/>
          <a:ext cx="2331284" cy="122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0" name="Equation" r:id="rId13" imgW="1016000" imgH="393700" progId="Equation.DSMT4">
                  <p:embed/>
                </p:oleObj>
              </mc:Choice>
              <mc:Fallback>
                <p:oleObj name="Equation" r:id="rId13" imgW="1016000" imgH="393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066" y="4523717"/>
                        <a:ext cx="2331284" cy="1226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31128"/>
              </p:ext>
            </p:extLst>
          </p:nvPr>
        </p:nvGraphicFramePr>
        <p:xfrm>
          <a:off x="8422721" y="4376700"/>
          <a:ext cx="2511979" cy="125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1" name="Equation" r:id="rId15" imgW="825500" imgH="393700" progId="Equation.DSMT4">
                  <p:embed/>
                </p:oleObj>
              </mc:Choice>
              <mc:Fallback>
                <p:oleObj name="Equation" r:id="rId15" imgW="825500" imgH="393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2721" y="4376700"/>
                        <a:ext cx="2511979" cy="12553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581177" y="4877646"/>
            <a:ext cx="320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vi-V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Hộp_Văn_Bản 24"/>
          <p:cNvSpPr txBox="1">
            <a:spLocks noChangeArrowheads="1"/>
          </p:cNvSpPr>
          <p:nvPr/>
        </p:nvSpPr>
        <p:spPr bwMode="auto">
          <a:xfrm>
            <a:off x="407325" y="6079200"/>
            <a:ext cx="8831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961290"/>
              </p:ext>
            </p:extLst>
          </p:nvPr>
        </p:nvGraphicFramePr>
        <p:xfrm>
          <a:off x="8891688" y="6104394"/>
          <a:ext cx="4538562" cy="115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2" name="Equation" r:id="rId17" imgW="1549080" imgH="393480" progId="Equation.DSMT4">
                  <p:embed/>
                </p:oleObj>
              </mc:Choice>
              <mc:Fallback>
                <p:oleObj name="Equation" r:id="rId17" imgW="154908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1688" y="6104394"/>
                        <a:ext cx="4538562" cy="11532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0519" y="8629392"/>
            <a:ext cx="234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3322"/>
              </p:ext>
            </p:extLst>
          </p:nvPr>
        </p:nvGraphicFramePr>
        <p:xfrm>
          <a:off x="8011118" y="8449797"/>
          <a:ext cx="3628040" cy="83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3" name="Equation" r:id="rId19" imgW="1701720" imgH="393480" progId="Equation.DSMT4">
                  <p:embed/>
                </p:oleObj>
              </mc:Choice>
              <mc:Fallback>
                <p:oleObj name="Equation" r:id="rId19" imgW="170172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1118" y="8449797"/>
                        <a:ext cx="3628040" cy="839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0C96F-6776-4A4D-8A06-99609493D2C1}" type="datetime10">
              <a:rPr lang="en-US" smtClean="0"/>
              <a:t>19:13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24" grpId="0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419100"/>
            <a:ext cx="16459200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Lưu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ý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 i="1" dirty="0">
                <a:cs typeface="Times New Roman" pitchFamily="18" charset="0"/>
              </a:rPr>
              <a:t>* </a:t>
            </a:r>
            <a:r>
              <a:rPr lang="vi-VN" altLang="en-US" sz="3600" b="1" i="1" dirty="0">
                <a:cs typeface="Times New Roman" pitchFamily="18" charset="0"/>
              </a:rPr>
              <a:t>Trước khi quy đồng chúng ta nên</a:t>
            </a:r>
            <a:r>
              <a:rPr lang="en-US" altLang="en-US" sz="3600" dirty="0">
                <a:cs typeface="Times New Roman" pitchFamily="18" charset="0"/>
              </a:rPr>
              <a:t>: 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dirty="0">
                <a:cs typeface="Times New Roman" pitchFamily="18" charset="0"/>
              </a:rPr>
              <a:t>+</a:t>
            </a:r>
            <a:r>
              <a:rPr lang="vi-VN" altLang="en-US" sz="3600" dirty="0">
                <a:cs typeface="Times New Roman" pitchFamily="18" charset="0"/>
              </a:rPr>
              <a:t> Chuyển các phân số có </a:t>
            </a:r>
            <a:r>
              <a:rPr lang="vi-VN" altLang="en-US" sz="3600" dirty="0">
                <a:solidFill>
                  <a:srgbClr val="FF0000"/>
                </a:solidFill>
                <a:cs typeface="Times New Roman" pitchFamily="18" charset="0"/>
              </a:rPr>
              <a:t>mẫu</a:t>
            </a:r>
            <a:r>
              <a:rPr lang="vi-VN" altLang="en-US" sz="3600" dirty="0"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FF0000"/>
                </a:solidFill>
                <a:cs typeface="Times New Roman" pitchFamily="18" charset="0"/>
              </a:rPr>
              <a:t>âm</a:t>
            </a:r>
            <a:r>
              <a:rPr lang="vi-VN" altLang="en-US" sz="3600" dirty="0">
                <a:cs typeface="Times New Roman" pitchFamily="18" charset="0"/>
              </a:rPr>
              <a:t> thành các phân số bằng nó có </a:t>
            </a:r>
            <a:r>
              <a:rPr lang="vi-VN" altLang="en-US" sz="3600" dirty="0">
                <a:solidFill>
                  <a:srgbClr val="FF0000"/>
                </a:solidFill>
                <a:cs typeface="Times New Roman" pitchFamily="18" charset="0"/>
              </a:rPr>
              <a:t>mẫu</a:t>
            </a:r>
            <a:r>
              <a:rPr lang="vi-VN" altLang="en-US" sz="3600" dirty="0"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FF0000"/>
                </a:solidFill>
                <a:cs typeface="Times New Roman" pitchFamily="18" charset="0"/>
              </a:rPr>
              <a:t>dương</a:t>
            </a:r>
            <a:r>
              <a:rPr lang="en-US" altLang="en-US" sz="3600" dirty="0"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dirty="0">
                <a:cs typeface="Times New Roman" pitchFamily="18" charset="0"/>
              </a:rPr>
              <a:t>+</a:t>
            </a:r>
            <a:r>
              <a:rPr lang="vi-VN" altLang="en-US" sz="3600" dirty="0">
                <a:cs typeface="Times New Roman" pitchFamily="18" charset="0"/>
              </a:rPr>
              <a:t> Rút gọn các phân số đến </a:t>
            </a:r>
            <a:r>
              <a:rPr lang="vi-VN" altLang="en-US" sz="3600" dirty="0">
                <a:solidFill>
                  <a:srgbClr val="FF0000"/>
                </a:solidFill>
                <a:cs typeface="Times New Roman" pitchFamily="18" charset="0"/>
              </a:rPr>
              <a:t>tối </a:t>
            </a:r>
            <a:r>
              <a:rPr lang="vi-VN" altLang="en-US" sz="3600">
                <a:solidFill>
                  <a:srgbClr val="FF0000"/>
                </a:solidFill>
                <a:cs typeface="Times New Roman" pitchFamily="18" charset="0"/>
              </a:rPr>
              <a:t>giản</a:t>
            </a:r>
            <a:r>
              <a:rPr lang="en-US" altLang="en-US" sz="3600" smtClean="0">
                <a:cs typeface="Times New Roman" pitchFamily="18" charset="0"/>
              </a:rPr>
              <a:t>.</a:t>
            </a:r>
            <a:endParaRPr lang="en-US" altLang="en-US" sz="3600" dirty="0"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3D913-2340-466E-A734-511A98A03CC2}" type="datetime10">
              <a:rPr lang="en-US" smtClean="0"/>
              <a:t>19:13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1636</Words>
  <Application>Microsoft Office PowerPoint</Application>
  <PresentationFormat>Custom</PresentationFormat>
  <Paragraphs>238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Symbol</vt:lpstr>
      <vt:lpstr>Times New Roman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TranThiHanh</dc:creator>
  <cp:lastModifiedBy>DELL</cp:lastModifiedBy>
  <cp:revision>173</cp:revision>
  <dcterms:created xsi:type="dcterms:W3CDTF">2020-04-12T13:17:25Z</dcterms:created>
  <dcterms:modified xsi:type="dcterms:W3CDTF">2023-02-03T12:17:26Z</dcterms:modified>
</cp:coreProperties>
</file>